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1" r:id="rId1"/>
  </p:sldMasterIdLst>
  <p:sldIdLst>
    <p:sldId id="256" r:id="rId2"/>
    <p:sldId id="257" r:id="rId3"/>
    <p:sldId id="287" r:id="rId4"/>
    <p:sldId id="260" r:id="rId5"/>
    <p:sldId id="262" r:id="rId6"/>
    <p:sldId id="266" r:id="rId7"/>
    <p:sldId id="280" r:id="rId8"/>
    <p:sldId id="263" r:id="rId9"/>
    <p:sldId id="278" r:id="rId10"/>
    <p:sldId id="279" r:id="rId11"/>
    <p:sldId id="281" r:id="rId12"/>
    <p:sldId id="268" r:id="rId13"/>
    <p:sldId id="282" r:id="rId14"/>
    <p:sldId id="288" r:id="rId15"/>
    <p:sldId id="304" r:id="rId16"/>
    <p:sldId id="303" r:id="rId17"/>
    <p:sldId id="326" r:id="rId18"/>
    <p:sldId id="305" r:id="rId19"/>
    <p:sldId id="322" r:id="rId20"/>
    <p:sldId id="290" r:id="rId21"/>
    <p:sldId id="323" r:id="rId22"/>
    <p:sldId id="324" r:id="rId23"/>
    <p:sldId id="327" r:id="rId24"/>
    <p:sldId id="328" r:id="rId25"/>
    <p:sldId id="329" r:id="rId26"/>
    <p:sldId id="330" r:id="rId27"/>
    <p:sldId id="331" r:id="rId28"/>
    <p:sldId id="332" r:id="rId29"/>
    <p:sldId id="333" r:id="rId30"/>
    <p:sldId id="334" r:id="rId31"/>
    <p:sldId id="306" r:id="rId32"/>
    <p:sldId id="307" r:id="rId33"/>
    <p:sldId id="310" r:id="rId34"/>
    <p:sldId id="313" r:id="rId35"/>
    <p:sldId id="314" r:id="rId36"/>
    <p:sldId id="315" r:id="rId37"/>
    <p:sldId id="316" r:id="rId38"/>
    <p:sldId id="312" r:id="rId39"/>
    <p:sldId id="317" r:id="rId40"/>
    <p:sldId id="318" r:id="rId41"/>
    <p:sldId id="319" r:id="rId42"/>
    <p:sldId id="320" r:id="rId43"/>
    <p:sldId id="321" r:id="rId44"/>
    <p:sldId id="265" r:id="rId45"/>
    <p:sldId id="276" r:id="rId46"/>
    <p:sldId id="277" r:id="rId47"/>
    <p:sldId id="269" r:id="rId48"/>
    <p:sldId id="283" r:id="rId49"/>
    <p:sldId id="284" r:id="rId50"/>
    <p:sldId id="261" r:id="rId51"/>
  </p:sldIdLst>
  <p:sldSz cx="12192000" cy="6858000"/>
  <p:notesSz cx="6858000" cy="9144000"/>
  <p:defaultTextStyle>
    <a:defPPr>
      <a:defRPr lang="th-TH"/>
    </a:defPPr>
    <a:lvl1pPr marL="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AA500"/>
    <a:srgbClr val="ADA4FE"/>
    <a:srgbClr val="E0FFFF"/>
    <a:srgbClr val="C2FEC2"/>
    <a:srgbClr val="00FFE1"/>
    <a:srgbClr val="FF00FF"/>
    <a:srgbClr val="BA00E0"/>
    <a:srgbClr val="018100"/>
    <a:srgbClr val="787878"/>
    <a:srgbClr val="0000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30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68F317-7753-4914-BB8E-22ED6B9171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003890-DB5C-4367-B281-2769DFC9D6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0D17AD-1A2D-41C1-B22C-CA6B82AE01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28BD2-F4DD-4795-BD00-EABBF12794B9}" type="datetimeFigureOut">
              <a:rPr lang="th-TH" smtClean="0"/>
              <a:t>11/06/63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91FEA3-6CD8-41CF-8AAB-0056CA47BD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620ABC-7080-499D-B1E6-7D04F5BCF2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1429D-5F7F-43CD-820D-1B8D34841CBF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1958055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8C2D7-5FD5-415D-8CA4-87B0D32DF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0695521-0AF6-4901-BB36-07DC56A6CF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74CECF-CE00-404C-8591-642218AC5D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28BD2-F4DD-4795-BD00-EABBF12794B9}" type="datetimeFigureOut">
              <a:rPr lang="th-TH" smtClean="0"/>
              <a:t>11/06/63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858F51-1A45-4DED-B7EB-0C97374934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842965-CF8F-4EA1-9EFA-D91F434C6A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1429D-5F7F-43CD-820D-1B8D34841CBF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897925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140AC43-F0F6-4ABD-9269-396399A6D72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983CC68-9162-4C46-9DC3-88C5DDD8CA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1DA2F1-335F-49EB-9D45-261EDE719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28BD2-F4DD-4795-BD00-EABBF12794B9}" type="datetimeFigureOut">
              <a:rPr lang="th-TH" smtClean="0"/>
              <a:t>11/06/63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EE1F43-0735-45E1-8160-2DDAAACAF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DA4CAA-859A-4A58-99FC-617FBFC68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1429D-5F7F-43CD-820D-1B8D34841CBF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0798504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C19C4A-ED6C-4BD6-A46B-65FB831A1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CA17E9-2DD4-4FF1-B6CA-7FEC50FF6C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2D6A66-E556-453B-8904-F47E9BC13A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28BD2-F4DD-4795-BD00-EABBF12794B9}" type="datetimeFigureOut">
              <a:rPr lang="th-TH" smtClean="0"/>
              <a:t>11/06/63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538173-51F9-4964-99F2-2848A5FC8E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D8935E-0AA2-40FF-9084-36F3E26BF8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1429D-5F7F-43CD-820D-1B8D34841CBF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8721855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FF6176-576F-4D36-98E2-EF65360D54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0439A6-6094-4EB2-9035-8728C613D9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CE8C9C-5DCB-4AB6-96E2-DC4EE2F080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28BD2-F4DD-4795-BD00-EABBF12794B9}" type="datetimeFigureOut">
              <a:rPr lang="th-TH" smtClean="0"/>
              <a:t>11/06/63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7EEE0B-FA4F-4C71-9321-9DD9EB7D29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243981-540F-48AE-8E57-734252272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1429D-5F7F-43CD-820D-1B8D34841CBF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5514557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29CCB8-5F55-4B5D-BAB9-5D5457410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147C44-1802-4260-9A7A-A097623DA1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7D2D24-3F6D-416A-B344-877F299AB1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ACF57B-F545-442B-9522-6236D87E56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28BD2-F4DD-4795-BD00-EABBF12794B9}" type="datetimeFigureOut">
              <a:rPr lang="th-TH" smtClean="0"/>
              <a:t>11/06/63</a:t>
            </a:fld>
            <a:endParaRPr lang="th-T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32C84A-670E-4C4D-A29F-8A854BE31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75BD5A-63AE-4397-A7BC-ACD4155E4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1429D-5F7F-43CD-820D-1B8D34841CBF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848611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813CE-0A3C-4A8E-A220-C0D612F842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D2D1B2-A5C2-4E7C-8D76-46ED0AA464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5578A7-3B6A-423F-9296-87A7EFFA32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22613D9-BE86-4EC7-967E-07582EE7D9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16C258D-0B98-460F-BF52-B3FAB3623E1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CD2F7B-E256-41B8-AAEE-DB6A2B9F87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28BD2-F4DD-4795-BD00-EABBF12794B9}" type="datetimeFigureOut">
              <a:rPr lang="th-TH" smtClean="0"/>
              <a:t>11/06/63</a:t>
            </a:fld>
            <a:endParaRPr lang="th-T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F7116E-7813-46F8-B9CE-EE12A74301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0A6D110-138A-4EEE-A6AD-2032DDE187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1429D-5F7F-43CD-820D-1B8D34841CBF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0622499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50522-8E85-4114-B775-341D7485C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DF13B3-AB24-40FB-B092-A4D0CF5780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28BD2-F4DD-4795-BD00-EABBF12794B9}" type="datetimeFigureOut">
              <a:rPr lang="th-TH" smtClean="0"/>
              <a:t>11/06/63</a:t>
            </a:fld>
            <a:endParaRPr lang="th-T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510B0B-07BB-45B3-A8BA-0F78DFAE07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491B5B-D9D5-4DD2-8839-08EF699560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1429D-5F7F-43CD-820D-1B8D34841CBF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271793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4831F36-55C4-4B15-8C9A-04E9C8A6C6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28BD2-F4DD-4795-BD00-EABBF12794B9}" type="datetimeFigureOut">
              <a:rPr lang="th-TH" smtClean="0"/>
              <a:t>11/06/63</a:t>
            </a:fld>
            <a:endParaRPr lang="th-T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D0F84E3-A282-4442-B68F-04C764BE6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634B5C-6B52-433A-976B-D2318E27E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1429D-5F7F-43CD-820D-1B8D34841CBF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635912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A9BD5D-806F-4191-A43C-73DADAA60E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21BDE4-C363-4587-A56D-3D1E775840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1ECDE1-176F-49CF-8645-C3A38ADC7B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9A10EC-4535-4B39-962A-C1D512B8CE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28BD2-F4DD-4795-BD00-EABBF12794B9}" type="datetimeFigureOut">
              <a:rPr lang="th-TH" smtClean="0"/>
              <a:t>11/06/63</a:t>
            </a:fld>
            <a:endParaRPr lang="th-T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4DED27-A168-440B-B8E2-45AC8D121D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0F2DC6-5356-4F56-9C79-DDA5BB2B0E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1429D-5F7F-43CD-820D-1B8D34841CBF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8041489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60446-A652-49BC-8067-314B6B6D63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B278D3E-4E9B-4D57-8ED5-3A2775273C6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h-T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DE664F-D8B5-4C3C-B409-5940E36C30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1BC572-AA0B-47CB-90F2-2DF6E4CA42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28BD2-F4DD-4795-BD00-EABBF12794B9}" type="datetimeFigureOut">
              <a:rPr lang="th-TH" smtClean="0"/>
              <a:t>11/06/63</a:t>
            </a:fld>
            <a:endParaRPr lang="th-T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3828C6-F5D9-41CA-BB29-EEA90C34BE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B30ABF-666D-484D-8BA7-7A20BDFA7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1429D-5F7F-43CD-820D-1B8D34841CBF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5265195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E5FCE6D-B4F5-4034-966E-44E8FCB1F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31EBD4-CA1A-4159-8B24-75AAAF3295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73B030-DE17-4143-AE4C-E1E23A609C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C28BD2-F4DD-4795-BD00-EABBF12794B9}" type="datetimeFigureOut">
              <a:rPr lang="th-TH" smtClean="0"/>
              <a:t>11/06/63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019A02-BBAD-4415-B7D8-9F7F1BF175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541E6F-BB29-4EE5-BDB7-2ED0DF30AA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D1429D-5F7F-43CD-820D-1B8D34841CBF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9815129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h-TH"/>
      </a:defPPr>
      <a:lvl1pPr marL="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7" Type="http://schemas.openxmlformats.org/officeDocument/2006/relationships/image" Target="../media/image39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jpeg"/><Relationship Id="rId5" Type="http://schemas.openxmlformats.org/officeDocument/2006/relationships/image" Target="../media/image37.jpeg"/><Relationship Id="rId4" Type="http://schemas.openxmlformats.org/officeDocument/2006/relationships/image" Target="../media/image36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67.svg"/><Relationship Id="rId3" Type="http://schemas.openxmlformats.org/officeDocument/2006/relationships/image" Target="../media/image57.svg"/><Relationship Id="rId7" Type="http://schemas.openxmlformats.org/officeDocument/2006/relationships/image" Target="../media/image61.svg"/><Relationship Id="rId12" Type="http://schemas.openxmlformats.org/officeDocument/2006/relationships/image" Target="../media/image66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11" Type="http://schemas.openxmlformats.org/officeDocument/2006/relationships/image" Target="../media/image65.svg"/><Relationship Id="rId5" Type="http://schemas.openxmlformats.org/officeDocument/2006/relationships/image" Target="../media/image59.svg"/><Relationship Id="rId15" Type="http://schemas.openxmlformats.org/officeDocument/2006/relationships/image" Target="../media/image69.svg"/><Relationship Id="rId10" Type="http://schemas.openxmlformats.org/officeDocument/2006/relationships/image" Target="../media/image64.png"/><Relationship Id="rId4" Type="http://schemas.openxmlformats.org/officeDocument/2006/relationships/image" Target="../media/image58.png"/><Relationship Id="rId9" Type="http://schemas.openxmlformats.org/officeDocument/2006/relationships/image" Target="../media/image63.svg"/><Relationship Id="rId14" Type="http://schemas.openxmlformats.org/officeDocument/2006/relationships/image" Target="../media/image68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flower&#10;&#10;Description generated with very high confidence">
            <a:extLst>
              <a:ext uri="{FF2B5EF4-FFF2-40B4-BE49-F238E27FC236}">
                <a16:creationId xmlns:a16="http://schemas.microsoft.com/office/drawing/2014/main" id="{FDE3F8E3-3B08-41AF-9E44-B3C097CA13A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99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630E5A3-10B8-4192-8B8E-55435D6D4D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9450" y="1430631"/>
            <a:ext cx="10248550" cy="1998370"/>
          </a:xfrm>
        </p:spPr>
        <p:txBody>
          <a:bodyPr>
            <a:noAutofit/>
          </a:bodyPr>
          <a:lstStyle/>
          <a:p>
            <a:r>
              <a:rPr lang="en-US" sz="8000" dirty="0">
                <a:solidFill>
                  <a:schemeClr val="bg1"/>
                </a:solidFill>
              </a:rPr>
              <a:t>Bearing Hydroponics</a:t>
            </a:r>
            <a:endParaRPr lang="th-TH" sz="8000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5B6B3F2-5AB1-4A6B-9696-05FE367F41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70664"/>
            <a:ext cx="8970628" cy="1056706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Rachot Phuengsuk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167A5FB-D07B-4E7A-951B-A0113BD25919}"/>
              </a:ext>
            </a:extLst>
          </p:cNvPr>
          <p:cNvSpPr/>
          <p:nvPr/>
        </p:nvSpPr>
        <p:spPr>
          <a:xfrm>
            <a:off x="0" y="304800"/>
            <a:ext cx="12192000" cy="101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44C698B-D089-4CB7-9E54-E8AC94EE9979}"/>
              </a:ext>
            </a:extLst>
          </p:cNvPr>
          <p:cNvSpPr txBox="1">
            <a:spLocks/>
          </p:cNvSpPr>
          <p:nvPr/>
        </p:nvSpPr>
        <p:spPr>
          <a:xfrm>
            <a:off x="-78829" y="-50800"/>
            <a:ext cx="12270829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</a:pPr>
            <a:r>
              <a:rPr kumimoji="0" lang="en-US" sz="15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 :: THAILAND :: 					                            </a:t>
            </a:r>
            <a:r>
              <a:rPr lang="en-US" sz="1500" b="1" dirty="0">
                <a:solidFill>
                  <a:schemeClr val="bg1"/>
                </a:solidFill>
                <a:latin typeface="+mj-lt"/>
              </a:rPr>
              <a:t>Training Course on “ Innovative Production with Hydroponic Technique”</a:t>
            </a:r>
            <a:r>
              <a:rPr lang="en-US" sz="1500" dirty="0">
                <a:solidFill>
                  <a:schemeClr val="bg1"/>
                </a:solidFill>
                <a:latin typeface="+mj-lt"/>
              </a:rPr>
              <a:t> </a:t>
            </a: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3248591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167A5FB-D07B-4E7A-951B-A0113BD25919}"/>
              </a:ext>
            </a:extLst>
          </p:cNvPr>
          <p:cNvSpPr/>
          <p:nvPr/>
        </p:nvSpPr>
        <p:spPr>
          <a:xfrm>
            <a:off x="0" y="304800"/>
            <a:ext cx="12192000" cy="101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44C698B-D089-4CB7-9E54-E8AC94EE9979}"/>
              </a:ext>
            </a:extLst>
          </p:cNvPr>
          <p:cNvSpPr txBox="1">
            <a:spLocks/>
          </p:cNvSpPr>
          <p:nvPr/>
        </p:nvSpPr>
        <p:spPr>
          <a:xfrm>
            <a:off x="-78829" y="-50800"/>
            <a:ext cx="12270829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</a:pPr>
            <a:r>
              <a:rPr kumimoji="0" lang="en-US" sz="15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:: THAILAND :: 					                            </a:t>
            </a:r>
            <a:r>
              <a:rPr lang="en-US" sz="15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Training Course on “ Innovative Production with Hydroponic Technique”</a:t>
            </a:r>
            <a:r>
              <a:rPr lang="en-US" sz="15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 </a:t>
            </a: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E233508-1E49-414D-9F05-21ADC060D693}"/>
              </a:ext>
            </a:extLst>
          </p:cNvPr>
          <p:cNvSpPr txBox="1"/>
          <p:nvPr/>
        </p:nvSpPr>
        <p:spPr>
          <a:xfrm>
            <a:off x="11752976" y="6519446"/>
            <a:ext cx="2920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9</a:t>
            </a:r>
            <a:endParaRPr lang="th-TH" sz="16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B309B5E-7DF5-494F-9361-90FC8D6725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160" y="1774857"/>
            <a:ext cx="5113755" cy="383358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446C72F-D4BC-4605-8635-C80C2336B2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540" y="1774856"/>
            <a:ext cx="5113753" cy="3833585"/>
          </a:xfrm>
          <a:prstGeom prst="rect">
            <a:avLst/>
          </a:prstGeom>
        </p:spPr>
      </p:pic>
      <p:sp>
        <p:nvSpPr>
          <p:cNvPr id="14" name="Title 5">
            <a:extLst>
              <a:ext uri="{FF2B5EF4-FFF2-40B4-BE49-F238E27FC236}">
                <a16:creationId xmlns:a16="http://schemas.microsoft.com/office/drawing/2014/main" id="{D661DDED-47B0-490D-B68A-54EF47795D92}"/>
              </a:ext>
            </a:extLst>
          </p:cNvPr>
          <p:cNvSpPr txBox="1">
            <a:spLocks/>
          </p:cNvSpPr>
          <p:nvPr/>
        </p:nvSpPr>
        <p:spPr>
          <a:xfrm>
            <a:off x="1375528" y="514990"/>
            <a:ext cx="9144000" cy="96769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/>
              <a:t>LETTUCE WITH HYDROPONICS(cont.)</a:t>
            </a:r>
            <a:endParaRPr lang="en-GB" sz="4800" dirty="0"/>
          </a:p>
        </p:txBody>
      </p:sp>
    </p:spTree>
    <p:extLst>
      <p:ext uri="{BB962C8B-B14F-4D97-AF65-F5344CB8AC3E}">
        <p14:creationId xmlns:p14="http://schemas.microsoft.com/office/powerpoint/2010/main" val="28307331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167A5FB-D07B-4E7A-951B-A0113BD25919}"/>
              </a:ext>
            </a:extLst>
          </p:cNvPr>
          <p:cNvSpPr/>
          <p:nvPr/>
        </p:nvSpPr>
        <p:spPr>
          <a:xfrm>
            <a:off x="0" y="304800"/>
            <a:ext cx="12192000" cy="101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44C698B-D089-4CB7-9E54-E8AC94EE9979}"/>
              </a:ext>
            </a:extLst>
          </p:cNvPr>
          <p:cNvSpPr txBox="1">
            <a:spLocks/>
          </p:cNvSpPr>
          <p:nvPr/>
        </p:nvSpPr>
        <p:spPr>
          <a:xfrm>
            <a:off x="-78829" y="-50800"/>
            <a:ext cx="12270829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</a:pPr>
            <a:r>
              <a:rPr kumimoji="0" lang="en-US" sz="15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:: THAILAND :: 					                            </a:t>
            </a:r>
            <a:r>
              <a:rPr lang="en-US" sz="15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Training Course on “ Innovative Production with Hydroponic Technique”</a:t>
            </a:r>
            <a:r>
              <a:rPr lang="en-US" sz="15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 </a:t>
            </a: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E233508-1E49-414D-9F05-21ADC060D693}"/>
              </a:ext>
            </a:extLst>
          </p:cNvPr>
          <p:cNvSpPr txBox="1"/>
          <p:nvPr/>
        </p:nvSpPr>
        <p:spPr>
          <a:xfrm>
            <a:off x="11752976" y="6519446"/>
            <a:ext cx="3994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10</a:t>
            </a:r>
            <a:endParaRPr lang="th-TH" sz="1600" dirty="0"/>
          </a:p>
        </p:txBody>
      </p:sp>
      <p:sp>
        <p:nvSpPr>
          <p:cNvPr id="14" name="Title 5">
            <a:extLst>
              <a:ext uri="{FF2B5EF4-FFF2-40B4-BE49-F238E27FC236}">
                <a16:creationId xmlns:a16="http://schemas.microsoft.com/office/drawing/2014/main" id="{D661DDED-47B0-490D-B68A-54EF47795D92}"/>
              </a:ext>
            </a:extLst>
          </p:cNvPr>
          <p:cNvSpPr txBox="1">
            <a:spLocks/>
          </p:cNvSpPr>
          <p:nvPr/>
        </p:nvSpPr>
        <p:spPr>
          <a:xfrm>
            <a:off x="1375528" y="205831"/>
            <a:ext cx="9144000" cy="96769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/>
              <a:t>LETTUCE WITH HYDROPONICS(cont.)</a:t>
            </a:r>
            <a:endParaRPr lang="en-GB" sz="4800" dirty="0"/>
          </a:p>
        </p:txBody>
      </p:sp>
      <p:pic>
        <p:nvPicPr>
          <p:cNvPr id="8" name="Picture 2" descr="C:\Users\Administrator\Pictures\2560-06-17 melon\melon 613 (Small).JPG">
            <a:extLst>
              <a:ext uri="{FF2B5EF4-FFF2-40B4-BE49-F238E27FC236}">
                <a16:creationId xmlns:a16="http://schemas.microsoft.com/office/drawing/2014/main" id="{89D8581D-A9EB-41D0-A117-DF317BD138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70478" y="1451937"/>
            <a:ext cx="3447236" cy="2381727"/>
          </a:xfrm>
          <a:prstGeom prst="rect">
            <a:avLst/>
          </a:prstGeom>
          <a:noFill/>
        </p:spPr>
      </p:pic>
      <p:pic>
        <p:nvPicPr>
          <p:cNvPr id="9" name="Picture 3" descr="C:\Users\Administrator\Pictures\2560-06-17 melon\melon 617 (Small).JPG">
            <a:extLst>
              <a:ext uri="{FF2B5EF4-FFF2-40B4-BE49-F238E27FC236}">
                <a16:creationId xmlns:a16="http://schemas.microsoft.com/office/drawing/2014/main" id="{51AFCC32-3748-428E-A8A0-FC348AF71F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15624" y="1343667"/>
            <a:ext cx="3071173" cy="2590354"/>
          </a:xfrm>
          <a:prstGeom prst="rect">
            <a:avLst/>
          </a:prstGeom>
          <a:noFill/>
        </p:spPr>
      </p:pic>
      <p:pic>
        <p:nvPicPr>
          <p:cNvPr id="13" name="Picture 4" descr="C:\Users\Administrator\Pictures\2560-06-17 melon\melon 696 (Small).JPG">
            <a:extLst>
              <a:ext uri="{FF2B5EF4-FFF2-40B4-BE49-F238E27FC236}">
                <a16:creationId xmlns:a16="http://schemas.microsoft.com/office/drawing/2014/main" id="{7D96156A-3F4C-438C-B234-2B3E1A9CDB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870478" y="4046119"/>
            <a:ext cx="3384559" cy="2507081"/>
          </a:xfrm>
          <a:prstGeom prst="rect">
            <a:avLst/>
          </a:prstGeom>
          <a:noFill/>
        </p:spPr>
      </p:pic>
      <p:pic>
        <p:nvPicPr>
          <p:cNvPr id="15" name="Picture 5" descr="C:\Users\Administrator\Pictures\2560-06-17 melon\melon 1428 (Small).JPG">
            <a:extLst>
              <a:ext uri="{FF2B5EF4-FFF2-40B4-BE49-F238E27FC236}">
                <a16:creationId xmlns:a16="http://schemas.microsoft.com/office/drawing/2014/main" id="{AF4847A2-3EFE-4361-AFA3-A80A68990C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315624" y="4046119"/>
            <a:ext cx="3071173" cy="248307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5367488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167A5FB-D07B-4E7A-951B-A0113BD25919}"/>
              </a:ext>
            </a:extLst>
          </p:cNvPr>
          <p:cNvSpPr/>
          <p:nvPr/>
        </p:nvSpPr>
        <p:spPr>
          <a:xfrm>
            <a:off x="0" y="304800"/>
            <a:ext cx="12192000" cy="101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44C698B-D089-4CB7-9E54-E8AC94EE9979}"/>
              </a:ext>
            </a:extLst>
          </p:cNvPr>
          <p:cNvSpPr txBox="1">
            <a:spLocks/>
          </p:cNvSpPr>
          <p:nvPr/>
        </p:nvSpPr>
        <p:spPr>
          <a:xfrm>
            <a:off x="-78829" y="-50800"/>
            <a:ext cx="12270829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</a:pPr>
            <a:r>
              <a:rPr kumimoji="0" lang="en-US" sz="15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:: THAILAND :: 					                            </a:t>
            </a:r>
            <a:r>
              <a:rPr lang="en-US" sz="15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Training Course on “ Innovative Production with Hydroponic Technique”</a:t>
            </a:r>
            <a:r>
              <a:rPr lang="en-US" sz="15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 </a:t>
            </a: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E233508-1E49-414D-9F05-21ADC060D693}"/>
              </a:ext>
            </a:extLst>
          </p:cNvPr>
          <p:cNvSpPr txBox="1"/>
          <p:nvPr/>
        </p:nvSpPr>
        <p:spPr>
          <a:xfrm>
            <a:off x="11752976" y="6519446"/>
            <a:ext cx="3994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11</a:t>
            </a:r>
            <a:endParaRPr lang="th-TH" sz="1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59418BE-3DFC-47D1-9711-457593F939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5332" y="1892341"/>
            <a:ext cx="5130574" cy="38461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F4C5AE6-A283-4848-8E9D-1D2710A36A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032" y="1892341"/>
            <a:ext cx="5130572" cy="3846194"/>
          </a:xfrm>
          <a:prstGeom prst="rect">
            <a:avLst/>
          </a:prstGeom>
        </p:spPr>
      </p:pic>
      <p:sp>
        <p:nvSpPr>
          <p:cNvPr id="8" name="Title 5">
            <a:extLst>
              <a:ext uri="{FF2B5EF4-FFF2-40B4-BE49-F238E27FC236}">
                <a16:creationId xmlns:a16="http://schemas.microsoft.com/office/drawing/2014/main" id="{A086D945-43F2-4B39-AB35-B2DD8E5F0D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65523"/>
            <a:ext cx="9144000" cy="967694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MELON WITH HYDROPONICS</a:t>
            </a:r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46979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167A5FB-D07B-4E7A-951B-A0113BD25919}"/>
              </a:ext>
            </a:extLst>
          </p:cNvPr>
          <p:cNvSpPr/>
          <p:nvPr/>
        </p:nvSpPr>
        <p:spPr>
          <a:xfrm>
            <a:off x="0" y="304800"/>
            <a:ext cx="12192000" cy="101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44C698B-D089-4CB7-9E54-E8AC94EE9979}"/>
              </a:ext>
            </a:extLst>
          </p:cNvPr>
          <p:cNvSpPr txBox="1">
            <a:spLocks/>
          </p:cNvSpPr>
          <p:nvPr/>
        </p:nvSpPr>
        <p:spPr>
          <a:xfrm>
            <a:off x="-78829" y="-50800"/>
            <a:ext cx="12270829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</a:pPr>
            <a:r>
              <a:rPr kumimoji="0" lang="en-US" sz="15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:: THAILAND :: 					                            </a:t>
            </a:r>
            <a:r>
              <a:rPr lang="en-US" sz="15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Training Course on “ Innovative Production with Hydroponic Technique”</a:t>
            </a:r>
            <a:r>
              <a:rPr lang="en-US" sz="15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 </a:t>
            </a: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E233508-1E49-414D-9F05-21ADC060D693}"/>
              </a:ext>
            </a:extLst>
          </p:cNvPr>
          <p:cNvSpPr txBox="1"/>
          <p:nvPr/>
        </p:nvSpPr>
        <p:spPr>
          <a:xfrm>
            <a:off x="11752976" y="6519446"/>
            <a:ext cx="3994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12</a:t>
            </a:r>
            <a:endParaRPr lang="th-TH" sz="1600" dirty="0"/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A086D945-43F2-4B39-AB35-B2DD8E5F0D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65523"/>
            <a:ext cx="9144000" cy="967694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MELON WITH HYDROPONICS</a:t>
            </a:r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3" name="Picture 2" descr="A plate of food on a table&#10;&#10;Description generated with very high confidence">
            <a:extLst>
              <a:ext uri="{FF2B5EF4-FFF2-40B4-BE49-F238E27FC236}">
                <a16:creationId xmlns:a16="http://schemas.microsoft.com/office/drawing/2014/main" id="{A38A117B-9382-42D2-BE94-6D365B9D9E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7277" y="2029454"/>
            <a:ext cx="4938320" cy="3703740"/>
          </a:xfrm>
          <a:prstGeom prst="rect">
            <a:avLst/>
          </a:prstGeom>
        </p:spPr>
      </p:pic>
      <p:pic>
        <p:nvPicPr>
          <p:cNvPr id="13" name="Picture 12" descr="A bowl of fruit&#10;&#10;Description generated with high confidence">
            <a:extLst>
              <a:ext uri="{FF2B5EF4-FFF2-40B4-BE49-F238E27FC236}">
                <a16:creationId xmlns:a16="http://schemas.microsoft.com/office/drawing/2014/main" id="{1E6FB3AE-13F9-4FF4-A851-829A1BF367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045" y="2029454"/>
            <a:ext cx="4938320" cy="3703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4479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167A5FB-D07B-4E7A-951B-A0113BD25919}"/>
              </a:ext>
            </a:extLst>
          </p:cNvPr>
          <p:cNvSpPr/>
          <p:nvPr/>
        </p:nvSpPr>
        <p:spPr>
          <a:xfrm>
            <a:off x="0" y="304800"/>
            <a:ext cx="12192000" cy="101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44C698B-D089-4CB7-9E54-E8AC94EE9979}"/>
              </a:ext>
            </a:extLst>
          </p:cNvPr>
          <p:cNvSpPr txBox="1">
            <a:spLocks/>
          </p:cNvSpPr>
          <p:nvPr/>
        </p:nvSpPr>
        <p:spPr>
          <a:xfrm>
            <a:off x="-78829" y="-50800"/>
            <a:ext cx="12270829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</a:pPr>
            <a:r>
              <a:rPr kumimoji="0" lang="en-US" sz="15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:: THAILAND :: 					                            </a:t>
            </a:r>
            <a:r>
              <a:rPr lang="en-US" sz="15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Training Course on “ Innovative Production with Hydroponic Technique”</a:t>
            </a:r>
            <a:r>
              <a:rPr lang="en-US" sz="15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 </a:t>
            </a: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E233508-1E49-414D-9F05-21ADC060D693}"/>
              </a:ext>
            </a:extLst>
          </p:cNvPr>
          <p:cNvSpPr txBox="1"/>
          <p:nvPr/>
        </p:nvSpPr>
        <p:spPr>
          <a:xfrm>
            <a:off x="11752976" y="6519446"/>
            <a:ext cx="3994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13</a:t>
            </a:r>
            <a:endParaRPr lang="th-TH" sz="1600" dirty="0"/>
          </a:p>
        </p:txBody>
      </p:sp>
      <p:sp>
        <p:nvSpPr>
          <p:cNvPr id="12" name="ชื่อเรื่อง 1">
            <a:extLst>
              <a:ext uri="{FF2B5EF4-FFF2-40B4-BE49-F238E27FC236}">
                <a16:creationId xmlns:a16="http://schemas.microsoft.com/office/drawing/2014/main" id="{D4811109-F754-4EC6-A83A-547C0BC5B6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62490" y="623821"/>
            <a:ext cx="7772400" cy="1548928"/>
          </a:xfrm>
        </p:spPr>
        <p:txBody>
          <a:bodyPr>
            <a:noAutofit/>
          </a:bodyPr>
          <a:lstStyle/>
          <a:p>
            <a:r>
              <a:rPr lang="en-US" sz="5400" b="1" dirty="0">
                <a:solidFill>
                  <a:schemeClr val="tx1"/>
                </a:solidFill>
              </a:rPr>
              <a:t>What is hydroponics?</a:t>
            </a:r>
            <a:br>
              <a:rPr lang="th-TH" sz="5400" b="1" dirty="0">
                <a:solidFill>
                  <a:schemeClr val="tx1"/>
                </a:solidFill>
              </a:rPr>
            </a:br>
            <a:endParaRPr lang="th-TH" sz="5400" b="1" dirty="0">
              <a:solidFill>
                <a:schemeClr val="tx1"/>
              </a:solidFill>
            </a:endParaRPr>
          </a:p>
        </p:txBody>
      </p:sp>
      <p:pic>
        <p:nvPicPr>
          <p:cNvPr id="15" name="รูปภาพ 3" descr="C:\Users\Administrator\Pictures\ผักปี2014-08-30\IMGP0358.JPG">
            <a:extLst>
              <a:ext uri="{FF2B5EF4-FFF2-40B4-BE49-F238E27FC236}">
                <a16:creationId xmlns:a16="http://schemas.microsoft.com/office/drawing/2014/main" id="{5C34B6B0-600A-4E4C-A0B6-F12B3755DF23}"/>
              </a:ext>
            </a:extLst>
          </p:cNvPr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0405" y="1520271"/>
            <a:ext cx="3234076" cy="26799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รูปภาพ 4" descr="C:\Users\Administrator\Desktop\ผัก\100_0227\IMGP1053.JPG">
            <a:extLst>
              <a:ext uri="{FF2B5EF4-FFF2-40B4-BE49-F238E27FC236}">
                <a16:creationId xmlns:a16="http://schemas.microsoft.com/office/drawing/2014/main" id="{9EF17DA3-2D50-4944-8872-07BC078F7BF3}"/>
              </a:ext>
            </a:extLst>
          </p:cNvPr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0405" y="4411711"/>
            <a:ext cx="3234076" cy="2246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A91972A-C30B-482C-A20C-F1FCECC26602}"/>
              </a:ext>
            </a:extLst>
          </p:cNvPr>
          <p:cNvSpPr/>
          <p:nvPr/>
        </p:nvSpPr>
        <p:spPr>
          <a:xfrm>
            <a:off x="4132742" y="1522583"/>
            <a:ext cx="7435675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id-ID" sz="2800" dirty="0"/>
              <a:t>Hydroponic</a:t>
            </a:r>
            <a:r>
              <a:rPr lang="id-ID" altLang="id-ID" sz="2800" dirty="0"/>
              <a:t> is greek term hydro, means water and ponos, means power</a:t>
            </a:r>
            <a:endParaRPr lang="en-US" altLang="id-ID" sz="2800" dirty="0"/>
          </a:p>
          <a:p>
            <a:pPr marL="457200" indent="-457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altLang="id-ID" sz="2800" dirty="0"/>
          </a:p>
          <a:p>
            <a:pPr marL="457200" indent="-457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id-ID" altLang="id-ID" sz="2800" dirty="0"/>
              <a:t>Hydroponic means plant cultivation that use water without soil as medium or soilless</a:t>
            </a:r>
            <a:endParaRPr lang="en-US" altLang="id-ID" sz="2800" dirty="0"/>
          </a:p>
        </p:txBody>
      </p:sp>
    </p:spTree>
    <p:extLst>
      <p:ext uri="{BB962C8B-B14F-4D97-AF65-F5344CB8AC3E}">
        <p14:creationId xmlns:p14="http://schemas.microsoft.com/office/powerpoint/2010/main" val="6490933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167A5FB-D07B-4E7A-951B-A0113BD25919}"/>
              </a:ext>
            </a:extLst>
          </p:cNvPr>
          <p:cNvSpPr/>
          <p:nvPr/>
        </p:nvSpPr>
        <p:spPr>
          <a:xfrm>
            <a:off x="0" y="304800"/>
            <a:ext cx="12192000" cy="101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44C698B-D089-4CB7-9E54-E8AC94EE9979}"/>
              </a:ext>
            </a:extLst>
          </p:cNvPr>
          <p:cNvSpPr txBox="1">
            <a:spLocks/>
          </p:cNvSpPr>
          <p:nvPr/>
        </p:nvSpPr>
        <p:spPr>
          <a:xfrm>
            <a:off x="-78829" y="-50800"/>
            <a:ext cx="12270829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</a:pPr>
            <a:r>
              <a:rPr kumimoji="0" lang="en-US" sz="15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:: THAILAND :: 					                            </a:t>
            </a:r>
            <a:r>
              <a:rPr lang="en-US" sz="15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Training Course on “ Innovative Production with Hydroponic Technique”</a:t>
            </a:r>
            <a:r>
              <a:rPr lang="en-US" sz="15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 </a:t>
            </a: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E233508-1E49-414D-9F05-21ADC060D693}"/>
              </a:ext>
            </a:extLst>
          </p:cNvPr>
          <p:cNvSpPr txBox="1"/>
          <p:nvPr/>
        </p:nvSpPr>
        <p:spPr>
          <a:xfrm>
            <a:off x="11752976" y="6519446"/>
            <a:ext cx="3994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14</a:t>
            </a:r>
            <a:endParaRPr lang="th-TH" sz="1600" dirty="0"/>
          </a:p>
        </p:txBody>
      </p:sp>
      <p:sp>
        <p:nvSpPr>
          <p:cNvPr id="12" name="ชื่อเรื่อง 1">
            <a:extLst>
              <a:ext uri="{FF2B5EF4-FFF2-40B4-BE49-F238E27FC236}">
                <a16:creationId xmlns:a16="http://schemas.microsoft.com/office/drawing/2014/main" id="{D4811109-F754-4EC6-A83A-547C0BC5B6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62490" y="623821"/>
            <a:ext cx="7772400" cy="1548928"/>
          </a:xfrm>
        </p:spPr>
        <p:txBody>
          <a:bodyPr>
            <a:noAutofit/>
          </a:bodyPr>
          <a:lstStyle/>
          <a:p>
            <a:r>
              <a:rPr lang="en-US" sz="5400" b="1" dirty="0">
                <a:solidFill>
                  <a:schemeClr val="tx1"/>
                </a:solidFill>
              </a:rPr>
              <a:t>What is hydroponics?</a:t>
            </a:r>
            <a:br>
              <a:rPr lang="th-TH" sz="5400" b="1" dirty="0">
                <a:solidFill>
                  <a:schemeClr val="tx1"/>
                </a:solidFill>
              </a:rPr>
            </a:br>
            <a:endParaRPr lang="th-TH" sz="5400" b="1" dirty="0">
              <a:solidFill>
                <a:schemeClr val="tx1"/>
              </a:solidFill>
            </a:endParaRPr>
          </a:p>
        </p:txBody>
      </p:sp>
      <p:pic>
        <p:nvPicPr>
          <p:cNvPr id="15" name="รูปภาพ 3" descr="C:\Users\Administrator\Pictures\ผักปี2014-08-30\IMGP0358.JPG">
            <a:extLst>
              <a:ext uri="{FF2B5EF4-FFF2-40B4-BE49-F238E27FC236}">
                <a16:creationId xmlns:a16="http://schemas.microsoft.com/office/drawing/2014/main" id="{5C34B6B0-600A-4E4C-A0B6-F12B3755DF23}"/>
              </a:ext>
            </a:extLst>
          </p:cNvPr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0405" y="1520271"/>
            <a:ext cx="3234076" cy="26799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รูปภาพ 4" descr="C:\Users\Administrator\Desktop\ผัก\100_0227\IMGP1053.JPG">
            <a:extLst>
              <a:ext uri="{FF2B5EF4-FFF2-40B4-BE49-F238E27FC236}">
                <a16:creationId xmlns:a16="http://schemas.microsoft.com/office/drawing/2014/main" id="{9EF17DA3-2D50-4944-8872-07BC078F7BF3}"/>
              </a:ext>
            </a:extLst>
          </p:cNvPr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0405" y="4411711"/>
            <a:ext cx="3234076" cy="2246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A91972A-C30B-482C-A20C-F1FCECC26602}"/>
              </a:ext>
            </a:extLst>
          </p:cNvPr>
          <p:cNvSpPr/>
          <p:nvPr/>
        </p:nvSpPr>
        <p:spPr>
          <a:xfrm>
            <a:off x="4048106" y="1520271"/>
            <a:ext cx="6834232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id-ID" sz="2800" dirty="0"/>
              <a:t>Advantages</a:t>
            </a:r>
          </a:p>
          <a:p>
            <a:pPr marL="976312" indent="-4572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id-ID" sz="2800" dirty="0">
                <a:latin typeface="Arial" pitchFamily="34" charset="0"/>
                <a:ea typeface="Times New Roman" pitchFamily="18" charset="0"/>
              </a:rPr>
              <a:t>Plant is easy to generated depend on land condition and seasons</a:t>
            </a:r>
            <a:endParaRPr lang="en-US" sz="2800" dirty="0">
              <a:latin typeface="Arial" pitchFamily="34" charset="0"/>
              <a:ea typeface="Times New Roman" pitchFamily="18" charset="0"/>
            </a:endParaRPr>
          </a:p>
          <a:p>
            <a:pPr marL="976312" indent="-4572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id-ID" sz="2800" dirty="0">
                <a:latin typeface="Arial" pitchFamily="34" charset="0"/>
                <a:ea typeface="Times New Roman" pitchFamily="18" charset="0"/>
              </a:rPr>
              <a:t>Adjustable growth and harvest quality</a:t>
            </a:r>
            <a:endParaRPr lang="en-US" sz="2800" dirty="0">
              <a:latin typeface="Arial" pitchFamily="34" charset="0"/>
              <a:ea typeface="Times New Roman" pitchFamily="18" charset="0"/>
            </a:endParaRPr>
          </a:p>
          <a:p>
            <a:pPr marL="976312" indent="-4572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id-ID" sz="2800" dirty="0">
                <a:latin typeface="Arial" pitchFamily="34" charset="0"/>
                <a:ea typeface="Times New Roman" pitchFamily="18" charset="0"/>
              </a:rPr>
              <a:t>Less employee cost</a:t>
            </a:r>
            <a:r>
              <a:rPr lang="en-US" sz="2800" dirty="0">
                <a:latin typeface="Arial" pitchFamily="34" charset="0"/>
                <a:ea typeface="Times New Roman" pitchFamily="18" charset="0"/>
              </a:rPr>
              <a:t> - </a:t>
            </a:r>
            <a:r>
              <a:rPr lang="id-ID" sz="2800" dirty="0">
                <a:latin typeface="Arial" pitchFamily="34" charset="0"/>
                <a:ea typeface="Times New Roman" pitchFamily="18" charset="0"/>
              </a:rPr>
              <a:t>Cleaner and more hygienic product</a:t>
            </a:r>
            <a:endParaRPr lang="en-US" sz="2800" dirty="0">
              <a:latin typeface="Arial" pitchFamily="34" charset="0"/>
              <a:ea typeface="Times New Roman" pitchFamily="18" charset="0"/>
            </a:endParaRPr>
          </a:p>
          <a:p>
            <a:pPr marL="976312" indent="-4572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id-ID" sz="2800" dirty="0">
                <a:latin typeface="Arial" pitchFamily="34" charset="0"/>
                <a:ea typeface="Times New Roman" pitchFamily="18" charset="0"/>
              </a:rPr>
              <a:t>Less water and fertilizer needs</a:t>
            </a:r>
            <a:r>
              <a:rPr lang="en-US" sz="2800" dirty="0">
                <a:latin typeface="Arial" pitchFamily="34" charset="0"/>
                <a:ea typeface="Times New Roman" pitchFamily="18" charset="0"/>
              </a:rPr>
              <a:t> (</a:t>
            </a:r>
            <a:r>
              <a:rPr lang="id-ID" sz="2800" dirty="0">
                <a:latin typeface="Arial" pitchFamily="34" charset="0"/>
                <a:ea typeface="Times New Roman" pitchFamily="18" charset="0"/>
              </a:rPr>
              <a:t>Environmental friendly</a:t>
            </a:r>
            <a:r>
              <a:rPr lang="en-US" sz="2800" dirty="0">
                <a:latin typeface="Arial" pitchFamily="34" charset="0"/>
                <a:ea typeface="Times New Roman" pitchFamily="18" charset="0"/>
              </a:rPr>
              <a:t>)</a:t>
            </a:r>
          </a:p>
          <a:p>
            <a:pPr marL="976312" indent="-4572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id-ID" sz="2800" dirty="0">
                <a:latin typeface="Arial" pitchFamily="34" charset="0"/>
                <a:ea typeface="Times New Roman" pitchFamily="18" charset="0"/>
              </a:rPr>
              <a:t>Shorter planting time</a:t>
            </a:r>
            <a:endParaRPr lang="en-US" sz="2800" dirty="0">
              <a:latin typeface="Arial" pitchFamily="34" charset="0"/>
              <a:ea typeface="Times New Roman" pitchFamily="18" charset="0"/>
            </a:endParaRPr>
          </a:p>
          <a:p>
            <a:pPr marL="976312" indent="-4572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id-ID" sz="2800" dirty="0">
                <a:latin typeface="Arial" pitchFamily="34" charset="0"/>
                <a:ea typeface="Times New Roman" pitchFamily="18" charset="0"/>
              </a:rPr>
              <a:t>Less operational costs</a:t>
            </a:r>
            <a:endParaRPr lang="en-US" sz="2800" dirty="0">
              <a:latin typeface="Arial" pitchFamily="34" charset="0"/>
            </a:endParaRPr>
          </a:p>
          <a:p>
            <a:pPr marL="457200" indent="-457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altLang="id-ID" sz="2800" dirty="0"/>
          </a:p>
        </p:txBody>
      </p:sp>
    </p:spTree>
    <p:extLst>
      <p:ext uri="{BB962C8B-B14F-4D97-AF65-F5344CB8AC3E}">
        <p14:creationId xmlns:p14="http://schemas.microsoft.com/office/powerpoint/2010/main" val="11984317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167A5FB-D07B-4E7A-951B-A0113BD25919}"/>
              </a:ext>
            </a:extLst>
          </p:cNvPr>
          <p:cNvSpPr/>
          <p:nvPr/>
        </p:nvSpPr>
        <p:spPr>
          <a:xfrm>
            <a:off x="0" y="304800"/>
            <a:ext cx="12192000" cy="101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44C698B-D089-4CB7-9E54-E8AC94EE9979}"/>
              </a:ext>
            </a:extLst>
          </p:cNvPr>
          <p:cNvSpPr txBox="1">
            <a:spLocks/>
          </p:cNvSpPr>
          <p:nvPr/>
        </p:nvSpPr>
        <p:spPr>
          <a:xfrm>
            <a:off x="-78829" y="-50800"/>
            <a:ext cx="12270829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</a:pPr>
            <a:r>
              <a:rPr kumimoji="0" lang="en-US" sz="15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:: THAILAND :: 					                            </a:t>
            </a:r>
            <a:r>
              <a:rPr lang="en-US" sz="15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Training Course on “ Innovative Production with Hydroponic Technique”</a:t>
            </a:r>
            <a:r>
              <a:rPr lang="en-US" sz="15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 </a:t>
            </a: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E233508-1E49-414D-9F05-21ADC060D693}"/>
              </a:ext>
            </a:extLst>
          </p:cNvPr>
          <p:cNvSpPr txBox="1"/>
          <p:nvPr/>
        </p:nvSpPr>
        <p:spPr>
          <a:xfrm>
            <a:off x="11752976" y="6519446"/>
            <a:ext cx="3994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15</a:t>
            </a:r>
            <a:endParaRPr lang="th-TH" sz="1600" dirty="0"/>
          </a:p>
        </p:txBody>
      </p:sp>
      <p:sp>
        <p:nvSpPr>
          <p:cNvPr id="12" name="ชื่อเรื่อง 1">
            <a:extLst>
              <a:ext uri="{FF2B5EF4-FFF2-40B4-BE49-F238E27FC236}">
                <a16:creationId xmlns:a16="http://schemas.microsoft.com/office/drawing/2014/main" id="{D4811109-F754-4EC6-A83A-547C0BC5B6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62490" y="623821"/>
            <a:ext cx="7772400" cy="1548928"/>
          </a:xfrm>
        </p:spPr>
        <p:txBody>
          <a:bodyPr>
            <a:noAutofit/>
          </a:bodyPr>
          <a:lstStyle/>
          <a:p>
            <a:r>
              <a:rPr lang="en-US" sz="5400" b="1" dirty="0">
                <a:solidFill>
                  <a:schemeClr val="tx1"/>
                </a:solidFill>
              </a:rPr>
              <a:t>What is hydroponics?</a:t>
            </a:r>
            <a:br>
              <a:rPr lang="th-TH" sz="5400" b="1" dirty="0">
                <a:solidFill>
                  <a:schemeClr val="tx1"/>
                </a:solidFill>
              </a:rPr>
            </a:br>
            <a:endParaRPr lang="th-TH" sz="5400" b="1" dirty="0">
              <a:solidFill>
                <a:schemeClr val="tx1"/>
              </a:solidFill>
            </a:endParaRPr>
          </a:p>
        </p:txBody>
      </p:sp>
      <p:pic>
        <p:nvPicPr>
          <p:cNvPr id="15" name="รูปภาพ 3" descr="C:\Users\Administrator\Pictures\ผักปี2014-08-30\IMGP0358.JPG">
            <a:extLst>
              <a:ext uri="{FF2B5EF4-FFF2-40B4-BE49-F238E27FC236}">
                <a16:creationId xmlns:a16="http://schemas.microsoft.com/office/drawing/2014/main" id="{5C34B6B0-600A-4E4C-A0B6-F12B3755DF23}"/>
              </a:ext>
            </a:extLst>
          </p:cNvPr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0405" y="1520271"/>
            <a:ext cx="3234076" cy="26799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รูปภาพ 4" descr="C:\Users\Administrator\Desktop\ผัก\100_0227\IMGP1053.JPG">
            <a:extLst>
              <a:ext uri="{FF2B5EF4-FFF2-40B4-BE49-F238E27FC236}">
                <a16:creationId xmlns:a16="http://schemas.microsoft.com/office/drawing/2014/main" id="{9EF17DA3-2D50-4944-8872-07BC078F7BF3}"/>
              </a:ext>
            </a:extLst>
          </p:cNvPr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0405" y="4411711"/>
            <a:ext cx="3234076" cy="2246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A91972A-C30B-482C-A20C-F1FCECC26602}"/>
              </a:ext>
            </a:extLst>
          </p:cNvPr>
          <p:cNvSpPr/>
          <p:nvPr/>
        </p:nvSpPr>
        <p:spPr>
          <a:xfrm>
            <a:off x="4132743" y="1520271"/>
            <a:ext cx="6834232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id-ID" sz="2800" dirty="0"/>
              <a:t>Weakness</a:t>
            </a:r>
            <a:endParaRPr lang="en-US" altLang="id-ID" sz="2800" dirty="0"/>
          </a:p>
          <a:p>
            <a:pPr marL="976312" indent="-4572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id-ID" sz="2800" dirty="0">
                <a:latin typeface="Arial" pitchFamily="34" charset="0"/>
                <a:ea typeface="Times New Roman" pitchFamily="18" charset="0"/>
              </a:rPr>
              <a:t>Initial investment cost is more expensive</a:t>
            </a:r>
            <a:endParaRPr lang="en-US" sz="2800" dirty="0">
              <a:latin typeface="Arial" pitchFamily="34" charset="0"/>
              <a:ea typeface="Times New Roman" pitchFamily="18" charset="0"/>
            </a:endParaRPr>
          </a:p>
          <a:p>
            <a:pPr marL="976312" indent="-4572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id-ID" sz="2800" dirty="0">
                <a:latin typeface="Arial" pitchFamily="34" charset="0"/>
                <a:ea typeface="Times New Roman" pitchFamily="18" charset="0"/>
              </a:rPr>
              <a:t>Highly affected by fertilizer concentration and composition, pH and temperature</a:t>
            </a:r>
            <a:endParaRPr lang="en-US" sz="2800" dirty="0">
              <a:latin typeface="Arial" pitchFamily="34" charset="0"/>
            </a:endParaRPr>
          </a:p>
          <a:p>
            <a:pPr marL="457200" indent="-457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altLang="id-ID" sz="2800" dirty="0"/>
          </a:p>
        </p:txBody>
      </p:sp>
    </p:spTree>
    <p:extLst>
      <p:ext uri="{BB962C8B-B14F-4D97-AF65-F5344CB8AC3E}">
        <p14:creationId xmlns:p14="http://schemas.microsoft.com/office/powerpoint/2010/main" val="5457302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167A5FB-D07B-4E7A-951B-A0113BD25919}"/>
              </a:ext>
            </a:extLst>
          </p:cNvPr>
          <p:cNvSpPr/>
          <p:nvPr/>
        </p:nvSpPr>
        <p:spPr>
          <a:xfrm>
            <a:off x="0" y="304800"/>
            <a:ext cx="12192000" cy="101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44C698B-D089-4CB7-9E54-E8AC94EE9979}"/>
              </a:ext>
            </a:extLst>
          </p:cNvPr>
          <p:cNvSpPr txBox="1">
            <a:spLocks/>
          </p:cNvSpPr>
          <p:nvPr/>
        </p:nvSpPr>
        <p:spPr>
          <a:xfrm>
            <a:off x="-78829" y="-50800"/>
            <a:ext cx="12270829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</a:pPr>
            <a:r>
              <a:rPr kumimoji="0" lang="en-US" sz="15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:: THAILAND :: 					                            </a:t>
            </a:r>
            <a:r>
              <a:rPr lang="en-US" sz="15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Training Course on “ Innovative Production with Hydroponic Technique”</a:t>
            </a:r>
            <a:r>
              <a:rPr lang="en-US" sz="15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 </a:t>
            </a: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E233508-1E49-414D-9F05-21ADC060D693}"/>
              </a:ext>
            </a:extLst>
          </p:cNvPr>
          <p:cNvSpPr txBox="1"/>
          <p:nvPr/>
        </p:nvSpPr>
        <p:spPr>
          <a:xfrm>
            <a:off x="11752976" y="6519446"/>
            <a:ext cx="3994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15</a:t>
            </a:r>
            <a:endParaRPr lang="th-TH" sz="1600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D58F6DF-21A1-4EC2-80B0-423D34B92650}"/>
              </a:ext>
            </a:extLst>
          </p:cNvPr>
          <p:cNvSpPr/>
          <p:nvPr/>
        </p:nvSpPr>
        <p:spPr>
          <a:xfrm>
            <a:off x="74626" y="3216797"/>
            <a:ext cx="2372687" cy="772122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Soilless culture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95982C60-DDCC-46A4-9119-B3252171D40F}"/>
              </a:ext>
            </a:extLst>
          </p:cNvPr>
          <p:cNvSpPr/>
          <p:nvPr/>
        </p:nvSpPr>
        <p:spPr>
          <a:xfrm>
            <a:off x="3054291" y="1589689"/>
            <a:ext cx="2540467" cy="52819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Hydroponics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D065F27D-18F4-4418-A5E3-F1B92E07FA42}"/>
              </a:ext>
            </a:extLst>
          </p:cNvPr>
          <p:cNvSpPr/>
          <p:nvPr/>
        </p:nvSpPr>
        <p:spPr>
          <a:xfrm>
            <a:off x="3054290" y="3338763"/>
            <a:ext cx="2540468" cy="52819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Aeroponics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74808F02-4992-4D8F-8B06-E213E34AABF6}"/>
              </a:ext>
            </a:extLst>
          </p:cNvPr>
          <p:cNvSpPr/>
          <p:nvPr/>
        </p:nvSpPr>
        <p:spPr>
          <a:xfrm>
            <a:off x="3054289" y="4786317"/>
            <a:ext cx="2540468" cy="52819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Substrate culture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D636FCBC-55AA-4001-BA61-D6007DA16178}"/>
              </a:ext>
            </a:extLst>
          </p:cNvPr>
          <p:cNvSpPr/>
          <p:nvPr/>
        </p:nvSpPr>
        <p:spPr>
          <a:xfrm>
            <a:off x="6121341" y="862385"/>
            <a:ext cx="2540467" cy="52819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NFT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38BB0343-68FA-4693-A4B6-C4ACC3C9EB72}"/>
              </a:ext>
            </a:extLst>
          </p:cNvPr>
          <p:cNvSpPr/>
          <p:nvPr/>
        </p:nvSpPr>
        <p:spPr>
          <a:xfrm>
            <a:off x="6121340" y="1589689"/>
            <a:ext cx="2540467" cy="52819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FAD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B58EA411-C215-4C38-BF9C-75F8A392D369}"/>
              </a:ext>
            </a:extLst>
          </p:cNvPr>
          <p:cNvSpPr/>
          <p:nvPr/>
        </p:nvSpPr>
        <p:spPr>
          <a:xfrm>
            <a:off x="6121339" y="2327475"/>
            <a:ext cx="2540467" cy="52819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DFT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EB3195E0-AE2D-4228-9C92-14E92682B5D4}"/>
              </a:ext>
            </a:extLst>
          </p:cNvPr>
          <p:cNvSpPr/>
          <p:nvPr/>
        </p:nvSpPr>
        <p:spPr>
          <a:xfrm>
            <a:off x="6121339" y="4110042"/>
            <a:ext cx="2670236" cy="52819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Organic substrate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33C0DD8B-8F58-4B78-BB5D-BC22FF0E05DD}"/>
              </a:ext>
            </a:extLst>
          </p:cNvPr>
          <p:cNvSpPr/>
          <p:nvPr/>
        </p:nvSpPr>
        <p:spPr>
          <a:xfrm>
            <a:off x="6121339" y="5535270"/>
            <a:ext cx="2670236" cy="52819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Inorganic substrate</a:t>
            </a:r>
          </a:p>
        </p:txBody>
      </p: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8F4028CF-19C9-45FB-AC02-F89E3A0B592B}"/>
              </a:ext>
            </a:extLst>
          </p:cNvPr>
          <p:cNvCxnSpPr>
            <a:stCxn id="17" idx="1"/>
            <a:endCxn id="9" idx="3"/>
          </p:cNvCxnSpPr>
          <p:nvPr/>
        </p:nvCxnSpPr>
        <p:spPr>
          <a:xfrm rot="10800000" flipV="1">
            <a:off x="2447313" y="1853784"/>
            <a:ext cx="606978" cy="174907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1503A2AF-E559-44F1-BB54-4F0C7B6C71F3}"/>
              </a:ext>
            </a:extLst>
          </p:cNvPr>
          <p:cNvCxnSpPr>
            <a:stCxn id="22" idx="1"/>
            <a:endCxn id="9" idx="3"/>
          </p:cNvCxnSpPr>
          <p:nvPr/>
        </p:nvCxnSpPr>
        <p:spPr>
          <a:xfrm rot="10800000">
            <a:off x="2447313" y="3602858"/>
            <a:ext cx="606976" cy="144755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95FE778-0355-4797-B989-7940D8DAC2E7}"/>
              </a:ext>
            </a:extLst>
          </p:cNvPr>
          <p:cNvCxnSpPr>
            <a:stCxn id="20" idx="1"/>
          </p:cNvCxnSpPr>
          <p:nvPr/>
        </p:nvCxnSpPr>
        <p:spPr>
          <a:xfrm flipH="1">
            <a:off x="2638425" y="3602858"/>
            <a:ext cx="41586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8A5DF554-2419-499D-98E7-32B5AEEBB0ED}"/>
              </a:ext>
            </a:extLst>
          </p:cNvPr>
          <p:cNvCxnSpPr>
            <a:stCxn id="23" idx="1"/>
            <a:endCxn id="17" idx="3"/>
          </p:cNvCxnSpPr>
          <p:nvPr/>
        </p:nvCxnSpPr>
        <p:spPr>
          <a:xfrm rot="10800000" flipV="1">
            <a:off x="5594759" y="1126480"/>
            <a:ext cx="526583" cy="72730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11E56394-A531-4A77-9145-6DE6D19DF28C}"/>
              </a:ext>
            </a:extLst>
          </p:cNvPr>
          <p:cNvCxnSpPr>
            <a:stCxn id="24" idx="1"/>
            <a:endCxn id="17" idx="3"/>
          </p:cNvCxnSpPr>
          <p:nvPr/>
        </p:nvCxnSpPr>
        <p:spPr>
          <a:xfrm rot="10800000">
            <a:off x="5594758" y="1853784"/>
            <a:ext cx="526582" cy="12700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141DE3E0-6BC4-4807-AA43-5694796E9181}"/>
              </a:ext>
            </a:extLst>
          </p:cNvPr>
          <p:cNvCxnSpPr>
            <a:stCxn id="25" idx="1"/>
            <a:endCxn id="17" idx="3"/>
          </p:cNvCxnSpPr>
          <p:nvPr/>
        </p:nvCxnSpPr>
        <p:spPr>
          <a:xfrm rot="10800000">
            <a:off x="5594759" y="1853784"/>
            <a:ext cx="526581" cy="737786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FCA5B970-65E0-4225-B82E-8AF50D97AE6C}"/>
              </a:ext>
            </a:extLst>
          </p:cNvPr>
          <p:cNvCxnSpPr>
            <a:stCxn id="26" idx="1"/>
            <a:endCxn id="22" idx="3"/>
          </p:cNvCxnSpPr>
          <p:nvPr/>
        </p:nvCxnSpPr>
        <p:spPr>
          <a:xfrm rot="10800000" flipV="1">
            <a:off x="5594757" y="4374136"/>
            <a:ext cx="526582" cy="676275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0CD03901-236C-4C11-8B6E-F2773A76E3E9}"/>
              </a:ext>
            </a:extLst>
          </p:cNvPr>
          <p:cNvCxnSpPr>
            <a:stCxn id="27" idx="1"/>
            <a:endCxn id="22" idx="3"/>
          </p:cNvCxnSpPr>
          <p:nvPr/>
        </p:nvCxnSpPr>
        <p:spPr>
          <a:xfrm rot="10800000">
            <a:off x="5594757" y="5050413"/>
            <a:ext cx="526582" cy="748953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1E7CFA24-4D96-4CF3-992E-9188CC2425DA}"/>
              </a:ext>
            </a:extLst>
          </p:cNvPr>
          <p:cNvSpPr/>
          <p:nvPr/>
        </p:nvSpPr>
        <p:spPr>
          <a:xfrm>
            <a:off x="9169339" y="5535270"/>
            <a:ext cx="2670236" cy="113223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Sand, gravel, rockwool, perlite, ceramic</a:t>
            </a:r>
          </a:p>
        </p:txBody>
      </p:sp>
      <p:cxnSp>
        <p:nvCxnSpPr>
          <p:cNvPr id="3" name="Connector: Elbow 2">
            <a:extLst>
              <a:ext uri="{FF2B5EF4-FFF2-40B4-BE49-F238E27FC236}">
                <a16:creationId xmlns:a16="http://schemas.microsoft.com/office/drawing/2014/main" id="{FFF4778E-CDBF-4E29-847F-ADF7C70F407A}"/>
              </a:ext>
            </a:extLst>
          </p:cNvPr>
          <p:cNvCxnSpPr>
            <a:stCxn id="27" idx="3"/>
            <a:endCxn id="28" idx="1"/>
          </p:cNvCxnSpPr>
          <p:nvPr/>
        </p:nvCxnSpPr>
        <p:spPr>
          <a:xfrm>
            <a:off x="8791575" y="5799365"/>
            <a:ext cx="377764" cy="302020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248BC6E3-690A-4ABE-9C73-0FF5FAA016CE}"/>
              </a:ext>
            </a:extLst>
          </p:cNvPr>
          <p:cNvSpPr/>
          <p:nvPr/>
        </p:nvSpPr>
        <p:spPr>
          <a:xfrm>
            <a:off x="9169339" y="2855665"/>
            <a:ext cx="2670236" cy="113223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Natural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Peat, coco peat, saw dust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BC025696-8FE5-4F11-BA72-51EABCF571C1}"/>
              </a:ext>
            </a:extLst>
          </p:cNvPr>
          <p:cNvSpPr/>
          <p:nvPr/>
        </p:nvSpPr>
        <p:spPr>
          <a:xfrm>
            <a:off x="9169339" y="4188732"/>
            <a:ext cx="2670236" cy="113223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Synthetic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Foam, fiber, plastic</a:t>
            </a:r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EC62B132-EE4E-47F5-BC28-AAA51CAE78E8}"/>
              </a:ext>
            </a:extLst>
          </p:cNvPr>
          <p:cNvCxnSpPr>
            <a:stCxn id="30" idx="1"/>
            <a:endCxn id="26" idx="3"/>
          </p:cNvCxnSpPr>
          <p:nvPr/>
        </p:nvCxnSpPr>
        <p:spPr>
          <a:xfrm rot="10800000" flipV="1">
            <a:off x="8791575" y="3421779"/>
            <a:ext cx="377764" cy="95235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E44FEC4D-3075-418A-B27A-22A8A49D4C8E}"/>
              </a:ext>
            </a:extLst>
          </p:cNvPr>
          <p:cNvCxnSpPr>
            <a:stCxn id="31" idx="1"/>
            <a:endCxn id="26" idx="3"/>
          </p:cNvCxnSpPr>
          <p:nvPr/>
        </p:nvCxnSpPr>
        <p:spPr>
          <a:xfrm rot="10800000">
            <a:off x="8791575" y="4374137"/>
            <a:ext cx="377764" cy="380710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40764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167A5FB-D07B-4E7A-951B-A0113BD25919}"/>
              </a:ext>
            </a:extLst>
          </p:cNvPr>
          <p:cNvSpPr/>
          <p:nvPr/>
        </p:nvSpPr>
        <p:spPr>
          <a:xfrm>
            <a:off x="0" y="304800"/>
            <a:ext cx="12192000" cy="101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44C698B-D089-4CB7-9E54-E8AC94EE9979}"/>
              </a:ext>
            </a:extLst>
          </p:cNvPr>
          <p:cNvSpPr txBox="1">
            <a:spLocks/>
          </p:cNvSpPr>
          <p:nvPr/>
        </p:nvSpPr>
        <p:spPr>
          <a:xfrm>
            <a:off x="-78829" y="-50800"/>
            <a:ext cx="12270829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</a:pPr>
            <a:r>
              <a:rPr kumimoji="0" lang="en-US" sz="15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j-ea"/>
                <a:cs typeface="+mj-cs"/>
              </a:rPr>
              <a:t>:: THAILAND :: 					                            </a:t>
            </a:r>
            <a:r>
              <a:rPr lang="en-US" sz="1500" b="1" dirty="0">
                <a:latin typeface="+mj-lt"/>
              </a:rPr>
              <a:t>Training Course on “ Innovative Production with Hydroponic Technique”</a:t>
            </a:r>
            <a:r>
              <a:rPr lang="en-US" sz="1500" dirty="0">
                <a:latin typeface="+mj-lt"/>
              </a:rPr>
              <a:t> </a:t>
            </a:r>
            <a:endParaRPr kumimoji="0" lang="en-US" sz="15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E233508-1E49-414D-9F05-21ADC060D693}"/>
              </a:ext>
            </a:extLst>
          </p:cNvPr>
          <p:cNvSpPr txBox="1"/>
          <p:nvPr/>
        </p:nvSpPr>
        <p:spPr>
          <a:xfrm>
            <a:off x="11752976" y="6519446"/>
            <a:ext cx="3994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16</a:t>
            </a:r>
            <a:endParaRPr lang="th-TH" sz="1600" dirty="0"/>
          </a:p>
        </p:txBody>
      </p:sp>
      <p:sp>
        <p:nvSpPr>
          <p:cNvPr id="12" name="ชื่อเรื่อง 1">
            <a:extLst>
              <a:ext uri="{FF2B5EF4-FFF2-40B4-BE49-F238E27FC236}">
                <a16:creationId xmlns:a16="http://schemas.microsoft.com/office/drawing/2014/main" id="{D4811109-F754-4EC6-A83A-547C0BC5B6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62490" y="623821"/>
            <a:ext cx="7772400" cy="1548928"/>
          </a:xfrm>
        </p:spPr>
        <p:txBody>
          <a:bodyPr>
            <a:noAutofit/>
          </a:bodyPr>
          <a:lstStyle/>
          <a:p>
            <a:r>
              <a:rPr lang="en-US" sz="5400" b="1" dirty="0">
                <a:solidFill>
                  <a:schemeClr val="tx1"/>
                </a:solidFill>
              </a:rPr>
              <a:t>Hydroponics types</a:t>
            </a:r>
            <a:br>
              <a:rPr lang="th-TH" sz="5400" b="1" dirty="0">
                <a:solidFill>
                  <a:schemeClr val="tx1"/>
                </a:solidFill>
              </a:rPr>
            </a:br>
            <a:endParaRPr lang="th-TH" sz="5400" b="1" dirty="0">
              <a:solidFill>
                <a:schemeClr val="tx1"/>
              </a:solidFill>
            </a:endParaRPr>
          </a:p>
        </p:txBody>
      </p:sp>
      <p:sp>
        <p:nvSpPr>
          <p:cNvPr id="17" name="TextBox 2">
            <a:extLst>
              <a:ext uri="{FF2B5EF4-FFF2-40B4-BE49-F238E27FC236}">
                <a16:creationId xmlns:a16="http://schemas.microsoft.com/office/drawing/2014/main" id="{A0A14FA7-4FBE-40FE-AD33-44A38B1944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82847" y="1820635"/>
            <a:ext cx="7746057" cy="1815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spcBef>
                <a:spcPts val="700"/>
              </a:spcBef>
              <a:buClr>
                <a:schemeClr val="tx2"/>
              </a:buClr>
              <a:buSzPct val="95000"/>
              <a:buFont typeface="Wingdings" pitchFamily="2" charset="2"/>
              <a:buChar char=""/>
              <a:defRPr sz="3000">
                <a:solidFill>
                  <a:schemeClr val="tx1"/>
                </a:solidFill>
                <a:latin typeface="Corbe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90000"/>
              <a:buFont typeface="Wingdings" pitchFamily="2" charset="2"/>
              <a:buChar char=""/>
              <a:defRPr sz="2600">
                <a:solidFill>
                  <a:schemeClr val="tx1"/>
                </a:solidFill>
                <a:latin typeface="Corbe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 2" pitchFamily="18" charset="2"/>
              <a:buChar char=""/>
              <a:defRPr sz="2400">
                <a:solidFill>
                  <a:schemeClr val="tx1"/>
                </a:solidFill>
                <a:latin typeface="Corbe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EB80A"/>
              </a:buClr>
              <a:buFont typeface="Wingdings 3" pitchFamily="18" charset="2"/>
              <a:buChar char=""/>
              <a:defRPr sz="2200">
                <a:solidFill>
                  <a:schemeClr val="tx1"/>
                </a:solidFill>
                <a:latin typeface="Corbe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EB80A"/>
              </a:buClr>
              <a:buFont typeface="Wingdings 2" pitchFamily="18" charset="2"/>
              <a:buChar char=""/>
              <a:defRPr sz="2000">
                <a:solidFill>
                  <a:schemeClr val="tx1"/>
                </a:solidFill>
                <a:latin typeface="Corbe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EB80A"/>
              </a:buClr>
              <a:buFont typeface="Wingdings 2" pitchFamily="18" charset="2"/>
              <a:buChar char=""/>
              <a:defRPr sz="2000">
                <a:solidFill>
                  <a:schemeClr val="tx1"/>
                </a:solidFill>
                <a:latin typeface="Corbe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EB80A"/>
              </a:buClr>
              <a:buFont typeface="Wingdings 2" pitchFamily="18" charset="2"/>
              <a:buChar char=""/>
              <a:defRPr sz="2000">
                <a:solidFill>
                  <a:schemeClr val="tx1"/>
                </a:solidFill>
                <a:latin typeface="Corbe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EB80A"/>
              </a:buClr>
              <a:buFont typeface="Wingdings 2" pitchFamily="18" charset="2"/>
              <a:buChar char=""/>
              <a:defRPr sz="2000">
                <a:solidFill>
                  <a:schemeClr val="tx1"/>
                </a:solidFill>
                <a:latin typeface="Corbe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EB80A"/>
              </a:buClr>
              <a:buFont typeface="Wingdings 2" pitchFamily="18" charset="2"/>
              <a:buChar char=""/>
              <a:defRPr sz="2000">
                <a:solidFill>
                  <a:schemeClr val="tx1"/>
                </a:solidFill>
                <a:latin typeface="Corbel" pitchFamily="34" charset="0"/>
              </a:defRPr>
            </a:lvl9pPr>
          </a:lstStyle>
          <a:p>
            <a:pPr marL="514350" indent="-514350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  <a:buAutoNum type="arabicPeriod"/>
            </a:pPr>
            <a:r>
              <a:rPr lang="en-US" altLang="id-ID" sz="2800" dirty="0">
                <a:latin typeface="Arial" charset="0"/>
                <a:cs typeface="Arial" charset="0"/>
              </a:rPr>
              <a:t>Aeroponics</a:t>
            </a:r>
          </a:p>
          <a:p>
            <a:pPr marL="514350" indent="-514350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  <a:buAutoNum type="arabicPeriod"/>
            </a:pPr>
            <a:r>
              <a:rPr lang="en-US" altLang="id-ID" sz="2800" dirty="0">
                <a:latin typeface="Arial" charset="0"/>
                <a:cs typeface="Arial" charset="0"/>
              </a:rPr>
              <a:t>NFT (</a:t>
            </a:r>
            <a:r>
              <a:rPr lang="en-US" altLang="id-ID" sz="2800" dirty="0" err="1">
                <a:latin typeface="Arial" charset="0"/>
                <a:cs typeface="Arial" charset="0"/>
              </a:rPr>
              <a:t>Nutrien</a:t>
            </a:r>
            <a:r>
              <a:rPr lang="id-ID" altLang="id-ID" sz="2800" dirty="0">
                <a:latin typeface="Arial" charset="0"/>
                <a:cs typeface="Arial" charset="0"/>
              </a:rPr>
              <a:t>t</a:t>
            </a:r>
            <a:r>
              <a:rPr lang="en-US" altLang="id-ID" sz="2800" dirty="0">
                <a:latin typeface="Arial" charset="0"/>
                <a:cs typeface="Arial" charset="0"/>
              </a:rPr>
              <a:t> Film Tec</a:t>
            </a:r>
            <a:r>
              <a:rPr lang="id-ID" altLang="id-ID" sz="2800" dirty="0">
                <a:latin typeface="Arial" charset="0"/>
                <a:cs typeface="Arial" charset="0"/>
              </a:rPr>
              <a:t>h</a:t>
            </a:r>
            <a:r>
              <a:rPr lang="en-US" altLang="id-ID" sz="2800" dirty="0" err="1">
                <a:latin typeface="Arial" charset="0"/>
                <a:cs typeface="Arial" charset="0"/>
              </a:rPr>
              <a:t>nique</a:t>
            </a:r>
            <a:r>
              <a:rPr lang="en-US" altLang="id-ID" sz="2800" dirty="0">
                <a:latin typeface="Arial" charset="0"/>
                <a:cs typeface="Arial" charset="0"/>
              </a:rPr>
              <a:t>)</a:t>
            </a:r>
          </a:p>
          <a:p>
            <a:pPr marL="514350" indent="-514350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  <a:buAutoNum type="arabicPeriod"/>
            </a:pPr>
            <a:r>
              <a:rPr lang="id-ID" altLang="id-ID" sz="2800" dirty="0">
                <a:latin typeface="Arial" charset="0"/>
                <a:cs typeface="Arial" charset="0"/>
              </a:rPr>
              <a:t>Drip Irrigation</a:t>
            </a:r>
            <a:endParaRPr lang="en-US" altLang="id-ID" sz="2800" dirty="0">
              <a:latin typeface="Arial" charset="0"/>
              <a:cs typeface="Arial" charset="0"/>
            </a:endParaRPr>
          </a:p>
          <a:p>
            <a:pPr marL="514350" indent="-514350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  <a:buAutoNum type="arabicPeriod"/>
            </a:pPr>
            <a:r>
              <a:rPr lang="id-ID" altLang="id-ID" sz="2800" dirty="0">
                <a:latin typeface="Arial" charset="0"/>
                <a:cs typeface="Arial" charset="0"/>
              </a:rPr>
              <a:t>DFT (Deep Flow Technique)</a:t>
            </a:r>
          </a:p>
        </p:txBody>
      </p:sp>
      <p:pic>
        <p:nvPicPr>
          <p:cNvPr id="2052" name="Picture 4" descr="Image result for hydroponics">
            <a:extLst>
              <a:ext uri="{FF2B5EF4-FFF2-40B4-BE49-F238E27FC236}">
                <a16:creationId xmlns:a16="http://schemas.microsoft.com/office/drawing/2014/main" id="{702CA547-0895-4C25-884E-81ED0F14BE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995" y="1820635"/>
            <a:ext cx="5396098" cy="3597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46426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167A5FB-D07B-4E7A-951B-A0113BD25919}"/>
              </a:ext>
            </a:extLst>
          </p:cNvPr>
          <p:cNvSpPr/>
          <p:nvPr/>
        </p:nvSpPr>
        <p:spPr>
          <a:xfrm>
            <a:off x="0" y="304800"/>
            <a:ext cx="12192000" cy="101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44C698B-D089-4CB7-9E54-E8AC94EE9979}"/>
              </a:ext>
            </a:extLst>
          </p:cNvPr>
          <p:cNvSpPr txBox="1">
            <a:spLocks/>
          </p:cNvSpPr>
          <p:nvPr/>
        </p:nvSpPr>
        <p:spPr>
          <a:xfrm>
            <a:off x="-78829" y="-50800"/>
            <a:ext cx="12270829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</a:pPr>
            <a:r>
              <a:rPr kumimoji="0" lang="en-US" sz="15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:: THAILAND :: 					                            </a:t>
            </a:r>
            <a:r>
              <a:rPr lang="en-US" sz="15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Training Course on “ Innovative Production with Hydroponic Technique”</a:t>
            </a:r>
            <a:r>
              <a:rPr lang="en-US" sz="15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 </a:t>
            </a: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E233508-1E49-414D-9F05-21ADC060D693}"/>
              </a:ext>
            </a:extLst>
          </p:cNvPr>
          <p:cNvSpPr txBox="1"/>
          <p:nvPr/>
        </p:nvSpPr>
        <p:spPr>
          <a:xfrm>
            <a:off x="11752976" y="6519446"/>
            <a:ext cx="3994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17</a:t>
            </a:r>
            <a:endParaRPr lang="th-TH" sz="1600" dirty="0"/>
          </a:p>
        </p:txBody>
      </p:sp>
      <p:sp>
        <p:nvSpPr>
          <p:cNvPr id="22" name="ชื่อเรื่อง 1">
            <a:extLst>
              <a:ext uri="{FF2B5EF4-FFF2-40B4-BE49-F238E27FC236}">
                <a16:creationId xmlns:a16="http://schemas.microsoft.com/office/drawing/2014/main" id="{3C8001F5-72F5-4287-970A-D3DFE243C5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0510" y="0"/>
            <a:ext cx="9634890" cy="1781414"/>
          </a:xfrm>
        </p:spPr>
        <p:txBody>
          <a:bodyPr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</a:rPr>
              <a:t>Aeroponics</a:t>
            </a:r>
            <a:endParaRPr lang="th-TH" sz="4800" dirty="0">
              <a:solidFill>
                <a:schemeClr val="tx1"/>
              </a:solidFill>
            </a:endParaRPr>
          </a:p>
        </p:txBody>
      </p:sp>
      <p:sp>
        <p:nvSpPr>
          <p:cNvPr id="25" name="Rectangle 4">
            <a:extLst>
              <a:ext uri="{FF2B5EF4-FFF2-40B4-BE49-F238E27FC236}">
                <a16:creationId xmlns:a16="http://schemas.microsoft.com/office/drawing/2014/main" id="{13553994-1E77-4B3B-A6E2-298BE3794C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5645" y="2305615"/>
            <a:ext cx="574493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ts val="700"/>
              </a:spcBef>
              <a:buClr>
                <a:schemeClr val="tx2"/>
              </a:buClr>
              <a:buSzPct val="95000"/>
              <a:buFont typeface="Wingdings" pitchFamily="2" charset="2"/>
              <a:buChar char=""/>
              <a:defRPr sz="3000">
                <a:solidFill>
                  <a:schemeClr val="tx1"/>
                </a:solidFill>
                <a:latin typeface="Corbe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90000"/>
              <a:buFont typeface="Wingdings" pitchFamily="2" charset="2"/>
              <a:buChar char=""/>
              <a:defRPr sz="2600">
                <a:solidFill>
                  <a:schemeClr val="tx1"/>
                </a:solidFill>
                <a:latin typeface="Corbe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 2" pitchFamily="18" charset="2"/>
              <a:buChar char=""/>
              <a:defRPr sz="2400">
                <a:solidFill>
                  <a:schemeClr val="tx1"/>
                </a:solidFill>
                <a:latin typeface="Corbe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EB80A"/>
              </a:buClr>
              <a:buFont typeface="Wingdings 3" pitchFamily="18" charset="2"/>
              <a:buChar char=""/>
              <a:defRPr sz="2200">
                <a:solidFill>
                  <a:schemeClr val="tx1"/>
                </a:solidFill>
                <a:latin typeface="Corbe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EB80A"/>
              </a:buClr>
              <a:buFont typeface="Wingdings 2" pitchFamily="18" charset="2"/>
              <a:buChar char=""/>
              <a:defRPr sz="2000">
                <a:solidFill>
                  <a:schemeClr val="tx1"/>
                </a:solidFill>
                <a:latin typeface="Corbe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EB80A"/>
              </a:buClr>
              <a:buFont typeface="Wingdings 2" pitchFamily="18" charset="2"/>
              <a:buChar char=""/>
              <a:defRPr sz="2000">
                <a:solidFill>
                  <a:schemeClr val="tx1"/>
                </a:solidFill>
                <a:latin typeface="Corbe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EB80A"/>
              </a:buClr>
              <a:buFont typeface="Wingdings 2" pitchFamily="18" charset="2"/>
              <a:buChar char=""/>
              <a:defRPr sz="2000">
                <a:solidFill>
                  <a:schemeClr val="tx1"/>
                </a:solidFill>
                <a:latin typeface="Corbe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EB80A"/>
              </a:buClr>
              <a:buFont typeface="Wingdings 2" pitchFamily="18" charset="2"/>
              <a:buChar char=""/>
              <a:defRPr sz="2000">
                <a:solidFill>
                  <a:schemeClr val="tx1"/>
                </a:solidFill>
                <a:latin typeface="Corbe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EB80A"/>
              </a:buClr>
              <a:buFont typeface="Wingdings 2" pitchFamily="18" charset="2"/>
              <a:buChar char=""/>
              <a:defRPr sz="2000">
                <a:solidFill>
                  <a:schemeClr val="tx1"/>
                </a:solidFill>
                <a:latin typeface="Corbel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</a:pPr>
            <a:r>
              <a:rPr lang="en-US" altLang="id-ID" sz="2800" dirty="0">
                <a:latin typeface="Arial" charset="0"/>
                <a:cs typeface="Arial" charset="0"/>
              </a:rPr>
              <a:t>	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3985532-A609-4E9D-B6B3-32A37C689C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2770" y="2444728"/>
            <a:ext cx="5633555" cy="3168875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7FE7CB8-D26F-413D-A8F3-900EBF12476D}"/>
              </a:ext>
            </a:extLst>
          </p:cNvPr>
          <p:cNvCxnSpPr/>
          <p:nvPr/>
        </p:nvCxnSpPr>
        <p:spPr>
          <a:xfrm flipV="1">
            <a:off x="7981950" y="3429000"/>
            <a:ext cx="1485900" cy="4572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4B7F0B0-93A5-4A25-A719-4BBE13DE04C7}"/>
              </a:ext>
            </a:extLst>
          </p:cNvPr>
          <p:cNvSpPr txBox="1"/>
          <p:nvPr/>
        </p:nvSpPr>
        <p:spPr>
          <a:xfrm>
            <a:off x="9467850" y="3167390"/>
            <a:ext cx="21390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Nutrient tank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41EE078-DDA2-4C08-9245-8736F4285438}"/>
              </a:ext>
            </a:extLst>
          </p:cNvPr>
          <p:cNvCxnSpPr>
            <a:cxnSpLocks/>
          </p:cNvCxnSpPr>
          <p:nvPr/>
        </p:nvCxnSpPr>
        <p:spPr>
          <a:xfrm flipH="1" flipV="1">
            <a:off x="2047875" y="3781425"/>
            <a:ext cx="2162176" cy="16792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ED004E7C-0C30-4F37-929B-B5EAD357B26C}"/>
              </a:ext>
            </a:extLst>
          </p:cNvPr>
          <p:cNvSpPr txBox="1"/>
          <p:nvPr/>
        </p:nvSpPr>
        <p:spPr>
          <a:xfrm>
            <a:off x="1369920" y="3201313"/>
            <a:ext cx="8713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Root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C51D5B9-1EB2-4A77-9AF6-DE475C4FFB2C}"/>
              </a:ext>
            </a:extLst>
          </p:cNvPr>
          <p:cNvCxnSpPr>
            <a:cxnSpLocks/>
          </p:cNvCxnSpPr>
          <p:nvPr/>
        </p:nvCxnSpPr>
        <p:spPr>
          <a:xfrm>
            <a:off x="5946528" y="5187363"/>
            <a:ext cx="3571255" cy="9901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BB84BF5-C4CE-4B5C-B340-ABD2738315E1}"/>
              </a:ext>
            </a:extLst>
          </p:cNvPr>
          <p:cNvSpPr txBox="1"/>
          <p:nvPr/>
        </p:nvSpPr>
        <p:spPr>
          <a:xfrm>
            <a:off x="9277350" y="4165097"/>
            <a:ext cx="19804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Spray nozzle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A7C9748-3D46-42C4-AAB2-E28091AE06CD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622803" y="4254912"/>
            <a:ext cx="2654547" cy="17179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242F883-6832-4649-A609-503BF9E3230A}"/>
              </a:ext>
            </a:extLst>
          </p:cNvPr>
          <p:cNvSpPr txBox="1"/>
          <p:nvPr/>
        </p:nvSpPr>
        <p:spPr>
          <a:xfrm>
            <a:off x="9467850" y="4998174"/>
            <a:ext cx="20149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Water pump</a:t>
            </a:r>
          </a:p>
        </p:txBody>
      </p:sp>
    </p:spTree>
    <p:extLst>
      <p:ext uri="{BB962C8B-B14F-4D97-AF65-F5344CB8AC3E}">
        <p14:creationId xmlns:p14="http://schemas.microsoft.com/office/powerpoint/2010/main" val="30523680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167A5FB-D07B-4E7A-951B-A0113BD25919}"/>
              </a:ext>
            </a:extLst>
          </p:cNvPr>
          <p:cNvSpPr/>
          <p:nvPr/>
        </p:nvSpPr>
        <p:spPr>
          <a:xfrm>
            <a:off x="0" y="304800"/>
            <a:ext cx="12192000" cy="101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44C698B-D089-4CB7-9E54-E8AC94EE9979}"/>
              </a:ext>
            </a:extLst>
          </p:cNvPr>
          <p:cNvSpPr txBox="1">
            <a:spLocks/>
          </p:cNvSpPr>
          <p:nvPr/>
        </p:nvSpPr>
        <p:spPr>
          <a:xfrm>
            <a:off x="-78829" y="-50800"/>
            <a:ext cx="12270829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</a:pPr>
            <a:r>
              <a:rPr kumimoji="0" lang="en-US" sz="15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:: THAILAND :: 					                            </a:t>
            </a:r>
            <a:r>
              <a:rPr lang="en-US" sz="15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Training Course on “ Innovative Production with Hydroponic Technique”</a:t>
            </a:r>
            <a:r>
              <a:rPr lang="en-US" sz="15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 </a:t>
            </a: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E233508-1E49-414D-9F05-21ADC060D693}"/>
              </a:ext>
            </a:extLst>
          </p:cNvPr>
          <p:cNvSpPr txBox="1"/>
          <p:nvPr/>
        </p:nvSpPr>
        <p:spPr>
          <a:xfrm>
            <a:off x="11752976" y="6519446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1</a:t>
            </a:r>
            <a:endParaRPr lang="th-TH" sz="16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CDE4753-F004-4A71-B9B7-15BDF5800896}"/>
              </a:ext>
            </a:extLst>
          </p:cNvPr>
          <p:cNvSpPr txBox="1"/>
          <p:nvPr/>
        </p:nvSpPr>
        <p:spPr>
          <a:xfrm>
            <a:off x="1095409" y="897195"/>
            <a:ext cx="14237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cs typeface="+mj-cs"/>
              </a:rPr>
              <a:t>Outline</a:t>
            </a:r>
            <a:endParaRPr lang="th-TH" sz="2800" b="1" dirty="0">
              <a:cs typeface="+mj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8A44FB2-FBF2-400F-918D-EBAE7935DFC2}"/>
              </a:ext>
            </a:extLst>
          </p:cNvPr>
          <p:cNvSpPr txBox="1"/>
          <p:nvPr/>
        </p:nvSpPr>
        <p:spPr>
          <a:xfrm>
            <a:off x="1742381" y="1659285"/>
            <a:ext cx="5379999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cs typeface="+mj-cs"/>
              </a:rPr>
              <a:t>Introduction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cs typeface="+mj-cs"/>
              </a:rPr>
              <a:t>Farm overview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cs typeface="+mj-cs"/>
              </a:rPr>
              <a:t>Bearing hydroponics products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cs typeface="+mj-cs"/>
              </a:rPr>
              <a:t>Hydroponics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cs typeface="+mj-cs"/>
              </a:rPr>
              <a:t>Control system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cs typeface="+mj-cs"/>
              </a:rPr>
              <a:t>Workshop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cs typeface="+mj-cs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th-TH" sz="2800" dirty="0"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5317643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167A5FB-D07B-4E7A-951B-A0113BD25919}"/>
              </a:ext>
            </a:extLst>
          </p:cNvPr>
          <p:cNvSpPr/>
          <p:nvPr/>
        </p:nvSpPr>
        <p:spPr>
          <a:xfrm>
            <a:off x="0" y="304800"/>
            <a:ext cx="12192000" cy="101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44C698B-D089-4CB7-9E54-E8AC94EE9979}"/>
              </a:ext>
            </a:extLst>
          </p:cNvPr>
          <p:cNvSpPr txBox="1">
            <a:spLocks/>
          </p:cNvSpPr>
          <p:nvPr/>
        </p:nvSpPr>
        <p:spPr>
          <a:xfrm>
            <a:off x="-78829" y="-50800"/>
            <a:ext cx="12270829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</a:pPr>
            <a:r>
              <a:rPr kumimoji="0" lang="en-US" sz="15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:: THAILAND :: 					                            </a:t>
            </a:r>
            <a:r>
              <a:rPr lang="en-US" sz="15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Training Course on “ Innovative Production with Hydroponic Technique”</a:t>
            </a:r>
            <a:r>
              <a:rPr lang="en-US" sz="15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 </a:t>
            </a: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E233508-1E49-414D-9F05-21ADC060D693}"/>
              </a:ext>
            </a:extLst>
          </p:cNvPr>
          <p:cNvSpPr txBox="1"/>
          <p:nvPr/>
        </p:nvSpPr>
        <p:spPr>
          <a:xfrm>
            <a:off x="11752976" y="6519446"/>
            <a:ext cx="3994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17</a:t>
            </a:r>
            <a:endParaRPr lang="th-TH" sz="1600" dirty="0"/>
          </a:p>
        </p:txBody>
      </p:sp>
      <p:sp>
        <p:nvSpPr>
          <p:cNvPr id="22" name="ชื่อเรื่อง 1">
            <a:extLst>
              <a:ext uri="{FF2B5EF4-FFF2-40B4-BE49-F238E27FC236}">
                <a16:creationId xmlns:a16="http://schemas.microsoft.com/office/drawing/2014/main" id="{3C8001F5-72F5-4287-970A-D3DFE243C5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0510" y="0"/>
            <a:ext cx="9634890" cy="1781414"/>
          </a:xfrm>
        </p:spPr>
        <p:txBody>
          <a:bodyPr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</a:rPr>
              <a:t>NFT (Nutrient Film Technique)</a:t>
            </a:r>
            <a:endParaRPr lang="th-TH" sz="4800" dirty="0">
              <a:solidFill>
                <a:schemeClr val="tx1"/>
              </a:solidFill>
            </a:endParaRPr>
          </a:p>
        </p:txBody>
      </p:sp>
      <p:pic>
        <p:nvPicPr>
          <p:cNvPr id="24" name="Picture 2" descr="Image result for nft nutrient film technique">
            <a:extLst>
              <a:ext uri="{FF2B5EF4-FFF2-40B4-BE49-F238E27FC236}">
                <a16:creationId xmlns:a16="http://schemas.microsoft.com/office/drawing/2014/main" id="{BB20EF77-80D4-45C0-B0A7-B203F0D19C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6969" y="2061896"/>
            <a:ext cx="7025456" cy="381381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8868666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167A5FB-D07B-4E7A-951B-A0113BD25919}"/>
              </a:ext>
            </a:extLst>
          </p:cNvPr>
          <p:cNvSpPr/>
          <p:nvPr/>
        </p:nvSpPr>
        <p:spPr>
          <a:xfrm>
            <a:off x="0" y="304800"/>
            <a:ext cx="12192000" cy="101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44C698B-D089-4CB7-9E54-E8AC94EE9979}"/>
              </a:ext>
            </a:extLst>
          </p:cNvPr>
          <p:cNvSpPr txBox="1">
            <a:spLocks/>
          </p:cNvSpPr>
          <p:nvPr/>
        </p:nvSpPr>
        <p:spPr>
          <a:xfrm>
            <a:off x="-78829" y="-50800"/>
            <a:ext cx="12270829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</a:pPr>
            <a:r>
              <a:rPr kumimoji="0" lang="en-US" sz="15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:: THAILAND :: 					                            </a:t>
            </a:r>
            <a:r>
              <a:rPr lang="en-US" sz="15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Training Course on “ Innovative Production with Hydroponic Technique”</a:t>
            </a:r>
            <a:r>
              <a:rPr lang="en-US" sz="15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 </a:t>
            </a: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E233508-1E49-414D-9F05-21ADC060D693}"/>
              </a:ext>
            </a:extLst>
          </p:cNvPr>
          <p:cNvSpPr txBox="1"/>
          <p:nvPr/>
        </p:nvSpPr>
        <p:spPr>
          <a:xfrm>
            <a:off x="11752976" y="6519446"/>
            <a:ext cx="3994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17</a:t>
            </a:r>
            <a:endParaRPr lang="th-TH" sz="1600" dirty="0"/>
          </a:p>
        </p:txBody>
      </p:sp>
      <p:sp>
        <p:nvSpPr>
          <p:cNvPr id="22" name="ชื่อเรื่อง 1">
            <a:extLst>
              <a:ext uri="{FF2B5EF4-FFF2-40B4-BE49-F238E27FC236}">
                <a16:creationId xmlns:a16="http://schemas.microsoft.com/office/drawing/2014/main" id="{3C8001F5-72F5-4287-970A-D3DFE243C5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39140" y="-152400"/>
            <a:ext cx="9634890" cy="1781414"/>
          </a:xfrm>
        </p:spPr>
        <p:txBody>
          <a:bodyPr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</a:rPr>
              <a:t>Drip Irrigation</a:t>
            </a:r>
            <a:endParaRPr lang="th-TH" sz="4800" dirty="0">
              <a:solidFill>
                <a:schemeClr val="tx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B7BCD13-6BCA-485B-8556-6BE63E33E1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5865" y="1798005"/>
            <a:ext cx="8621440" cy="4250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6747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167A5FB-D07B-4E7A-951B-A0113BD25919}"/>
              </a:ext>
            </a:extLst>
          </p:cNvPr>
          <p:cNvSpPr/>
          <p:nvPr/>
        </p:nvSpPr>
        <p:spPr>
          <a:xfrm>
            <a:off x="0" y="304800"/>
            <a:ext cx="12192000" cy="101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44C698B-D089-4CB7-9E54-E8AC94EE9979}"/>
              </a:ext>
            </a:extLst>
          </p:cNvPr>
          <p:cNvSpPr txBox="1">
            <a:spLocks/>
          </p:cNvSpPr>
          <p:nvPr/>
        </p:nvSpPr>
        <p:spPr>
          <a:xfrm>
            <a:off x="-78829" y="-50800"/>
            <a:ext cx="12270829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</a:pPr>
            <a:r>
              <a:rPr kumimoji="0" lang="en-US" sz="15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:: THAILAND :: 					                            </a:t>
            </a:r>
            <a:r>
              <a:rPr lang="en-US" sz="15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Training Course on “ Innovative Production with Hydroponic Technique”</a:t>
            </a:r>
            <a:r>
              <a:rPr lang="en-US" sz="15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 </a:t>
            </a: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E233508-1E49-414D-9F05-21ADC060D693}"/>
              </a:ext>
            </a:extLst>
          </p:cNvPr>
          <p:cNvSpPr txBox="1"/>
          <p:nvPr/>
        </p:nvSpPr>
        <p:spPr>
          <a:xfrm>
            <a:off x="11752976" y="6519446"/>
            <a:ext cx="3994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17</a:t>
            </a:r>
            <a:endParaRPr lang="th-TH" sz="1600" dirty="0"/>
          </a:p>
        </p:txBody>
      </p:sp>
      <p:sp>
        <p:nvSpPr>
          <p:cNvPr id="22" name="ชื่อเรื่อง 1">
            <a:extLst>
              <a:ext uri="{FF2B5EF4-FFF2-40B4-BE49-F238E27FC236}">
                <a16:creationId xmlns:a16="http://schemas.microsoft.com/office/drawing/2014/main" id="{3C8001F5-72F5-4287-970A-D3DFE243C5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0510" y="0"/>
            <a:ext cx="9634890" cy="1781414"/>
          </a:xfrm>
        </p:spPr>
        <p:txBody>
          <a:bodyPr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</a:rPr>
              <a:t>DFT (Deep Flow Technique)</a:t>
            </a:r>
            <a:endParaRPr lang="th-TH" sz="4800" dirty="0">
              <a:solidFill>
                <a:schemeClr val="tx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A05B928-5B0A-4BE3-820D-193A32655B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0355" y="1971913"/>
            <a:ext cx="8029816" cy="4286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3731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167A5FB-D07B-4E7A-951B-A0113BD25919}"/>
              </a:ext>
            </a:extLst>
          </p:cNvPr>
          <p:cNvSpPr/>
          <p:nvPr/>
        </p:nvSpPr>
        <p:spPr>
          <a:xfrm>
            <a:off x="0" y="304800"/>
            <a:ext cx="12192000" cy="101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44C698B-D089-4CB7-9E54-E8AC94EE9979}"/>
              </a:ext>
            </a:extLst>
          </p:cNvPr>
          <p:cNvSpPr txBox="1">
            <a:spLocks/>
          </p:cNvSpPr>
          <p:nvPr/>
        </p:nvSpPr>
        <p:spPr>
          <a:xfrm>
            <a:off x="-78829" y="-50800"/>
            <a:ext cx="12270829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</a:pPr>
            <a:r>
              <a:rPr kumimoji="0" lang="en-US" sz="15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:: THAILAND :: 					                            </a:t>
            </a:r>
            <a:r>
              <a:rPr lang="en-US" sz="15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Training Course on “ Innovative Production with Hydroponic Technique”</a:t>
            </a:r>
            <a:r>
              <a:rPr lang="en-US" sz="15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 </a:t>
            </a: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E233508-1E49-414D-9F05-21ADC060D693}"/>
              </a:ext>
            </a:extLst>
          </p:cNvPr>
          <p:cNvSpPr txBox="1"/>
          <p:nvPr/>
        </p:nvSpPr>
        <p:spPr>
          <a:xfrm>
            <a:off x="11752976" y="6519446"/>
            <a:ext cx="3994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15</a:t>
            </a:r>
            <a:endParaRPr lang="th-TH" sz="1600" dirty="0"/>
          </a:p>
        </p:txBody>
      </p:sp>
      <p:sp>
        <p:nvSpPr>
          <p:cNvPr id="29" name="ชื่อเรื่อง 1">
            <a:extLst>
              <a:ext uri="{FF2B5EF4-FFF2-40B4-BE49-F238E27FC236}">
                <a16:creationId xmlns:a16="http://schemas.microsoft.com/office/drawing/2014/main" id="{68DCB0ED-54E5-4BE0-A883-3B25CB8EAC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62490" y="623821"/>
            <a:ext cx="7772400" cy="1805054"/>
          </a:xfrm>
        </p:spPr>
        <p:txBody>
          <a:bodyPr>
            <a:noAutofit/>
          </a:bodyPr>
          <a:lstStyle/>
          <a:p>
            <a:r>
              <a:rPr lang="en-US" sz="5400" b="1" dirty="0"/>
              <a:t>Growth factor</a:t>
            </a:r>
            <a:br>
              <a:rPr lang="th-TH" sz="5400" b="1" dirty="0">
                <a:solidFill>
                  <a:schemeClr val="tx1"/>
                </a:solidFill>
              </a:rPr>
            </a:br>
            <a:endParaRPr lang="th-TH" sz="5400" b="1" dirty="0">
              <a:solidFill>
                <a:schemeClr val="tx1"/>
              </a:solidFill>
            </a:endParaRPr>
          </a:p>
        </p:txBody>
      </p:sp>
      <p:sp>
        <p:nvSpPr>
          <p:cNvPr id="32" name="ชื่อเรื่อง 1">
            <a:extLst>
              <a:ext uri="{FF2B5EF4-FFF2-40B4-BE49-F238E27FC236}">
                <a16:creationId xmlns:a16="http://schemas.microsoft.com/office/drawing/2014/main" id="{CB3D278A-D22C-4CB6-8E9F-50C7FA52AD20}"/>
              </a:ext>
            </a:extLst>
          </p:cNvPr>
          <p:cNvSpPr txBox="1">
            <a:spLocks/>
          </p:cNvSpPr>
          <p:nvPr/>
        </p:nvSpPr>
        <p:spPr>
          <a:xfrm>
            <a:off x="1062391" y="2172749"/>
            <a:ext cx="3166710" cy="7804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b="1" dirty="0"/>
              <a:t>Internal factor</a:t>
            </a:r>
            <a:br>
              <a:rPr lang="th-TH" sz="4000" b="1" dirty="0"/>
            </a:br>
            <a:endParaRPr lang="th-TH" sz="4000" b="1" dirty="0"/>
          </a:p>
        </p:txBody>
      </p:sp>
      <p:sp>
        <p:nvSpPr>
          <p:cNvPr id="34" name="ชื่อเรื่อง 1">
            <a:extLst>
              <a:ext uri="{FF2B5EF4-FFF2-40B4-BE49-F238E27FC236}">
                <a16:creationId xmlns:a16="http://schemas.microsoft.com/office/drawing/2014/main" id="{CE96B182-F1DE-44C5-A547-7E522731E48C}"/>
              </a:ext>
            </a:extLst>
          </p:cNvPr>
          <p:cNvSpPr txBox="1">
            <a:spLocks/>
          </p:cNvSpPr>
          <p:nvPr/>
        </p:nvSpPr>
        <p:spPr>
          <a:xfrm>
            <a:off x="6819899" y="2172748"/>
            <a:ext cx="4429125" cy="7804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b="1" dirty="0"/>
              <a:t>Environment factors</a:t>
            </a:r>
            <a:br>
              <a:rPr lang="th-TH" sz="4000" b="1" dirty="0"/>
            </a:br>
            <a:endParaRPr lang="th-TH" sz="4000" b="1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E04B998-C4C3-4CDA-B06F-FEED9105927E}"/>
              </a:ext>
            </a:extLst>
          </p:cNvPr>
          <p:cNvCxnSpPr/>
          <p:nvPr/>
        </p:nvCxnSpPr>
        <p:spPr>
          <a:xfrm>
            <a:off x="5810250" y="1933575"/>
            <a:ext cx="0" cy="436245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6EB0437-B61E-4C0F-A045-14A8F34F0B67}"/>
              </a:ext>
            </a:extLst>
          </p:cNvPr>
          <p:cNvSpPr txBox="1"/>
          <p:nvPr/>
        </p:nvSpPr>
        <p:spPr>
          <a:xfrm>
            <a:off x="466602" y="2691583"/>
            <a:ext cx="3504486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Genetic factor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Self hormone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Synthetic hormone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FA2D90B-7ED1-4EFF-A9BE-0977EF8A9B25}"/>
              </a:ext>
            </a:extLst>
          </p:cNvPr>
          <p:cNvSpPr txBox="1"/>
          <p:nvPr/>
        </p:nvSpPr>
        <p:spPr>
          <a:xfrm>
            <a:off x="6600702" y="2691583"/>
            <a:ext cx="2840265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Temperature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Humidity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Light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pH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Nutrient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Oxygen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Carbon dioxide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DO</a:t>
            </a:r>
          </a:p>
        </p:txBody>
      </p:sp>
    </p:spTree>
    <p:extLst>
      <p:ext uri="{BB962C8B-B14F-4D97-AF65-F5344CB8AC3E}">
        <p14:creationId xmlns:p14="http://schemas.microsoft.com/office/powerpoint/2010/main" val="36166572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167A5FB-D07B-4E7A-951B-A0113BD25919}"/>
              </a:ext>
            </a:extLst>
          </p:cNvPr>
          <p:cNvSpPr/>
          <p:nvPr/>
        </p:nvSpPr>
        <p:spPr>
          <a:xfrm>
            <a:off x="0" y="304800"/>
            <a:ext cx="12192000" cy="101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44C698B-D089-4CB7-9E54-E8AC94EE9979}"/>
              </a:ext>
            </a:extLst>
          </p:cNvPr>
          <p:cNvSpPr txBox="1">
            <a:spLocks/>
          </p:cNvSpPr>
          <p:nvPr/>
        </p:nvSpPr>
        <p:spPr>
          <a:xfrm>
            <a:off x="-78829" y="-50800"/>
            <a:ext cx="12270829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</a:pPr>
            <a:r>
              <a:rPr kumimoji="0" lang="en-US" sz="15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:: THAILAND :: 					                            </a:t>
            </a:r>
            <a:r>
              <a:rPr lang="en-US" sz="15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Training Course on “ Innovative Production with Hydroponic Technique”</a:t>
            </a:r>
            <a:r>
              <a:rPr lang="en-US" sz="15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 </a:t>
            </a: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E233508-1E49-414D-9F05-21ADC060D693}"/>
              </a:ext>
            </a:extLst>
          </p:cNvPr>
          <p:cNvSpPr txBox="1"/>
          <p:nvPr/>
        </p:nvSpPr>
        <p:spPr>
          <a:xfrm>
            <a:off x="11752976" y="6519446"/>
            <a:ext cx="3994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15</a:t>
            </a:r>
            <a:endParaRPr lang="th-TH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BC02DAD-629F-44AF-B630-5B55BA45BCCC}"/>
              </a:ext>
            </a:extLst>
          </p:cNvPr>
          <p:cNvSpPr/>
          <p:nvPr/>
        </p:nvSpPr>
        <p:spPr>
          <a:xfrm>
            <a:off x="4856474" y="4853671"/>
            <a:ext cx="122027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/>
              <a:t>Light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AAA8C9F-0C47-4C82-999A-198F0EA7A0BE}"/>
              </a:ext>
            </a:extLst>
          </p:cNvPr>
          <p:cNvSpPr txBox="1"/>
          <p:nvPr/>
        </p:nvSpPr>
        <p:spPr>
          <a:xfrm>
            <a:off x="1268245" y="4212387"/>
            <a:ext cx="122764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CO2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CB055B9-E97D-43D4-811A-6748ECCF5FC6}"/>
              </a:ext>
            </a:extLst>
          </p:cNvPr>
          <p:cNvSpPr txBox="1"/>
          <p:nvPr/>
        </p:nvSpPr>
        <p:spPr>
          <a:xfrm>
            <a:off x="2871263" y="4212387"/>
            <a:ext cx="12875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H2O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A06C5AF-A1EC-49D5-A0C4-C65A90C47CC5}"/>
              </a:ext>
            </a:extLst>
          </p:cNvPr>
          <p:cNvSpPr txBox="1"/>
          <p:nvPr/>
        </p:nvSpPr>
        <p:spPr>
          <a:xfrm>
            <a:off x="2404962" y="4212388"/>
            <a:ext cx="4908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+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5D6D8C4-434F-42CF-B7CF-8D93321740A5}"/>
              </a:ext>
            </a:extLst>
          </p:cNvPr>
          <p:cNvCxnSpPr/>
          <p:nvPr/>
        </p:nvCxnSpPr>
        <p:spPr>
          <a:xfrm>
            <a:off x="4292974" y="4671329"/>
            <a:ext cx="2466975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5F73C957-E33E-422D-8950-831E672A3A84}"/>
              </a:ext>
            </a:extLst>
          </p:cNvPr>
          <p:cNvSpPr txBox="1"/>
          <p:nvPr/>
        </p:nvSpPr>
        <p:spPr>
          <a:xfrm>
            <a:off x="7032896" y="4212386"/>
            <a:ext cx="255390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C6H12O6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3AB1BFC-AC52-4ACB-ABC7-BD679D75AE7A}"/>
              </a:ext>
            </a:extLst>
          </p:cNvPr>
          <p:cNvSpPr txBox="1"/>
          <p:nvPr/>
        </p:nvSpPr>
        <p:spPr>
          <a:xfrm>
            <a:off x="10009424" y="4212386"/>
            <a:ext cx="12170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6O2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6BAFEF2-F477-4B3A-A6EF-E33EBEF838DC}"/>
              </a:ext>
            </a:extLst>
          </p:cNvPr>
          <p:cNvSpPr txBox="1"/>
          <p:nvPr/>
        </p:nvSpPr>
        <p:spPr>
          <a:xfrm>
            <a:off x="9543123" y="4212387"/>
            <a:ext cx="4908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+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D673868-8C96-4E5C-B3DD-EE6929104FFE}"/>
              </a:ext>
            </a:extLst>
          </p:cNvPr>
          <p:cNvSpPr/>
          <p:nvPr/>
        </p:nvSpPr>
        <p:spPr>
          <a:xfrm>
            <a:off x="4206173" y="3781102"/>
            <a:ext cx="262488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/>
              <a:t>Chlorophyll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FB82421-804B-4A78-B67C-6EA3D4BB63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9504" y="1043769"/>
            <a:ext cx="5093914" cy="2554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9210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167A5FB-D07B-4E7A-951B-A0113BD25919}"/>
              </a:ext>
            </a:extLst>
          </p:cNvPr>
          <p:cNvSpPr/>
          <p:nvPr/>
        </p:nvSpPr>
        <p:spPr>
          <a:xfrm>
            <a:off x="0" y="304800"/>
            <a:ext cx="12192000" cy="101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44C698B-D089-4CB7-9E54-E8AC94EE9979}"/>
              </a:ext>
            </a:extLst>
          </p:cNvPr>
          <p:cNvSpPr txBox="1">
            <a:spLocks/>
          </p:cNvSpPr>
          <p:nvPr/>
        </p:nvSpPr>
        <p:spPr>
          <a:xfrm>
            <a:off x="-78829" y="-50800"/>
            <a:ext cx="12270829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</a:pPr>
            <a:r>
              <a:rPr kumimoji="0" lang="en-US" sz="15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:: THAILAND :: 					                            </a:t>
            </a:r>
            <a:r>
              <a:rPr lang="en-US" sz="15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Training Course on “ Innovative Production with Hydroponic Technique”</a:t>
            </a:r>
            <a:r>
              <a:rPr lang="en-US" sz="15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 </a:t>
            </a: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E233508-1E49-414D-9F05-21ADC060D693}"/>
              </a:ext>
            </a:extLst>
          </p:cNvPr>
          <p:cNvSpPr txBox="1"/>
          <p:nvPr/>
        </p:nvSpPr>
        <p:spPr>
          <a:xfrm>
            <a:off x="11752976" y="6519446"/>
            <a:ext cx="3994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15</a:t>
            </a:r>
            <a:endParaRPr lang="th-TH" sz="1600" dirty="0"/>
          </a:p>
        </p:txBody>
      </p:sp>
      <p:sp>
        <p:nvSpPr>
          <p:cNvPr id="15" name="ชื่อเรื่อง 1">
            <a:extLst>
              <a:ext uri="{FF2B5EF4-FFF2-40B4-BE49-F238E27FC236}">
                <a16:creationId xmlns:a16="http://schemas.microsoft.com/office/drawing/2014/main" id="{CF20F408-503B-4FFA-8F70-63DD2E723A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62490" y="623821"/>
            <a:ext cx="7772400" cy="1805054"/>
          </a:xfrm>
        </p:spPr>
        <p:txBody>
          <a:bodyPr>
            <a:noAutofit/>
          </a:bodyPr>
          <a:lstStyle/>
          <a:p>
            <a:r>
              <a:rPr lang="en-US" sz="5400" b="1" dirty="0"/>
              <a:t>pH</a:t>
            </a:r>
            <a:br>
              <a:rPr lang="th-TH" sz="5400" b="1" dirty="0">
                <a:solidFill>
                  <a:schemeClr val="tx1"/>
                </a:solidFill>
              </a:rPr>
            </a:br>
            <a:endParaRPr lang="th-TH" sz="5400" b="1" dirty="0">
              <a:solidFill>
                <a:schemeClr val="tx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378FC6D-BD83-4225-925A-C4C03B319D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5794" y="1661696"/>
            <a:ext cx="5005791" cy="4829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0979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167A5FB-D07B-4E7A-951B-A0113BD25919}"/>
              </a:ext>
            </a:extLst>
          </p:cNvPr>
          <p:cNvSpPr/>
          <p:nvPr/>
        </p:nvSpPr>
        <p:spPr>
          <a:xfrm>
            <a:off x="0" y="304800"/>
            <a:ext cx="12192000" cy="101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44C698B-D089-4CB7-9E54-E8AC94EE9979}"/>
              </a:ext>
            </a:extLst>
          </p:cNvPr>
          <p:cNvSpPr txBox="1">
            <a:spLocks/>
          </p:cNvSpPr>
          <p:nvPr/>
        </p:nvSpPr>
        <p:spPr>
          <a:xfrm>
            <a:off x="-78829" y="-50800"/>
            <a:ext cx="12270829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</a:pPr>
            <a:r>
              <a:rPr kumimoji="0" lang="en-US" sz="15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:: THAILAND :: 					                            </a:t>
            </a:r>
            <a:r>
              <a:rPr lang="en-US" sz="15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Training Course on “ Innovative Production with Hydroponic Technique”</a:t>
            </a:r>
            <a:r>
              <a:rPr lang="en-US" sz="15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 </a:t>
            </a: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E233508-1E49-414D-9F05-21ADC060D693}"/>
              </a:ext>
            </a:extLst>
          </p:cNvPr>
          <p:cNvSpPr txBox="1"/>
          <p:nvPr/>
        </p:nvSpPr>
        <p:spPr>
          <a:xfrm>
            <a:off x="11752976" y="6519446"/>
            <a:ext cx="3994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15</a:t>
            </a:r>
            <a:endParaRPr lang="th-TH" sz="1600" dirty="0"/>
          </a:p>
        </p:txBody>
      </p:sp>
      <p:sp>
        <p:nvSpPr>
          <p:cNvPr id="15" name="ชื่อเรื่อง 1">
            <a:extLst>
              <a:ext uri="{FF2B5EF4-FFF2-40B4-BE49-F238E27FC236}">
                <a16:creationId xmlns:a16="http://schemas.microsoft.com/office/drawing/2014/main" id="{CF20F408-503B-4FFA-8F70-63DD2E723A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62490" y="623821"/>
            <a:ext cx="7772400" cy="1805054"/>
          </a:xfrm>
        </p:spPr>
        <p:txBody>
          <a:bodyPr>
            <a:noAutofit/>
          </a:bodyPr>
          <a:lstStyle/>
          <a:p>
            <a:r>
              <a:rPr lang="en-US" sz="5400" b="1" dirty="0"/>
              <a:t>pH</a:t>
            </a:r>
            <a:br>
              <a:rPr lang="th-TH" sz="5400" b="1" dirty="0">
                <a:solidFill>
                  <a:schemeClr val="tx1"/>
                </a:solidFill>
              </a:rPr>
            </a:br>
            <a:endParaRPr lang="th-TH" sz="5400" b="1" dirty="0">
              <a:solidFill>
                <a:schemeClr val="tx1"/>
              </a:solidFill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8D9499DB-3D71-40CB-8A23-A8B821164C51}"/>
              </a:ext>
            </a:extLst>
          </p:cNvPr>
          <p:cNvSpPr/>
          <p:nvPr/>
        </p:nvSpPr>
        <p:spPr>
          <a:xfrm>
            <a:off x="5000625" y="1924050"/>
            <a:ext cx="1238250" cy="4514850"/>
          </a:xfrm>
          <a:custGeom>
            <a:avLst/>
            <a:gdLst>
              <a:gd name="connsiteX0" fmla="*/ 161925 w 1238250"/>
              <a:gd name="connsiteY0" fmla="*/ 114300 h 4514850"/>
              <a:gd name="connsiteX1" fmla="*/ 142875 w 1238250"/>
              <a:gd name="connsiteY1" fmla="*/ 161925 h 4514850"/>
              <a:gd name="connsiteX2" fmla="*/ 104775 w 1238250"/>
              <a:gd name="connsiteY2" fmla="*/ 200025 h 4514850"/>
              <a:gd name="connsiteX3" fmla="*/ 85725 w 1238250"/>
              <a:gd name="connsiteY3" fmla="*/ 228600 h 4514850"/>
              <a:gd name="connsiteX4" fmla="*/ 66675 w 1238250"/>
              <a:gd name="connsiteY4" fmla="*/ 266700 h 4514850"/>
              <a:gd name="connsiteX5" fmla="*/ 57150 w 1238250"/>
              <a:gd name="connsiteY5" fmla="*/ 295275 h 4514850"/>
              <a:gd name="connsiteX6" fmla="*/ 38100 w 1238250"/>
              <a:gd name="connsiteY6" fmla="*/ 323850 h 4514850"/>
              <a:gd name="connsiteX7" fmla="*/ 28575 w 1238250"/>
              <a:gd name="connsiteY7" fmla="*/ 361950 h 4514850"/>
              <a:gd name="connsiteX8" fmla="*/ 19050 w 1238250"/>
              <a:gd name="connsiteY8" fmla="*/ 390525 h 4514850"/>
              <a:gd name="connsiteX9" fmla="*/ 0 w 1238250"/>
              <a:gd name="connsiteY9" fmla="*/ 552450 h 4514850"/>
              <a:gd name="connsiteX10" fmla="*/ 9525 w 1238250"/>
              <a:gd name="connsiteY10" fmla="*/ 990600 h 4514850"/>
              <a:gd name="connsiteX11" fmla="*/ 19050 w 1238250"/>
              <a:gd name="connsiteY11" fmla="*/ 1057275 h 4514850"/>
              <a:gd name="connsiteX12" fmla="*/ 38100 w 1238250"/>
              <a:gd name="connsiteY12" fmla="*/ 1228725 h 4514850"/>
              <a:gd name="connsiteX13" fmla="*/ 28575 w 1238250"/>
              <a:gd name="connsiteY13" fmla="*/ 1485900 h 4514850"/>
              <a:gd name="connsiteX14" fmla="*/ 19050 w 1238250"/>
              <a:gd name="connsiteY14" fmla="*/ 1571625 h 4514850"/>
              <a:gd name="connsiteX15" fmla="*/ 9525 w 1238250"/>
              <a:gd name="connsiteY15" fmla="*/ 1666875 h 4514850"/>
              <a:gd name="connsiteX16" fmla="*/ 28575 w 1238250"/>
              <a:gd name="connsiteY16" fmla="*/ 2114550 h 4514850"/>
              <a:gd name="connsiteX17" fmla="*/ 47625 w 1238250"/>
              <a:gd name="connsiteY17" fmla="*/ 2219325 h 4514850"/>
              <a:gd name="connsiteX18" fmla="*/ 66675 w 1238250"/>
              <a:gd name="connsiteY18" fmla="*/ 2428875 h 4514850"/>
              <a:gd name="connsiteX19" fmla="*/ 76200 w 1238250"/>
              <a:gd name="connsiteY19" fmla="*/ 2457450 h 4514850"/>
              <a:gd name="connsiteX20" fmla="*/ 85725 w 1238250"/>
              <a:gd name="connsiteY20" fmla="*/ 2514600 h 4514850"/>
              <a:gd name="connsiteX21" fmla="*/ 95250 w 1238250"/>
              <a:gd name="connsiteY21" fmla="*/ 2562225 h 4514850"/>
              <a:gd name="connsiteX22" fmla="*/ 104775 w 1238250"/>
              <a:gd name="connsiteY22" fmla="*/ 2657475 h 4514850"/>
              <a:gd name="connsiteX23" fmla="*/ 114300 w 1238250"/>
              <a:gd name="connsiteY23" fmla="*/ 2733675 h 4514850"/>
              <a:gd name="connsiteX24" fmla="*/ 133350 w 1238250"/>
              <a:gd name="connsiteY24" fmla="*/ 3019425 h 4514850"/>
              <a:gd name="connsiteX25" fmla="*/ 142875 w 1238250"/>
              <a:gd name="connsiteY25" fmla="*/ 3067050 h 4514850"/>
              <a:gd name="connsiteX26" fmla="*/ 152400 w 1238250"/>
              <a:gd name="connsiteY26" fmla="*/ 3152775 h 4514850"/>
              <a:gd name="connsiteX27" fmla="*/ 190500 w 1238250"/>
              <a:gd name="connsiteY27" fmla="*/ 3238500 h 4514850"/>
              <a:gd name="connsiteX28" fmla="*/ 209550 w 1238250"/>
              <a:gd name="connsiteY28" fmla="*/ 3286125 h 4514850"/>
              <a:gd name="connsiteX29" fmla="*/ 238125 w 1238250"/>
              <a:gd name="connsiteY29" fmla="*/ 3324225 h 4514850"/>
              <a:gd name="connsiteX30" fmla="*/ 266700 w 1238250"/>
              <a:gd name="connsiteY30" fmla="*/ 3419475 h 4514850"/>
              <a:gd name="connsiteX31" fmla="*/ 276225 w 1238250"/>
              <a:gd name="connsiteY31" fmla="*/ 3743325 h 4514850"/>
              <a:gd name="connsiteX32" fmla="*/ 285750 w 1238250"/>
              <a:gd name="connsiteY32" fmla="*/ 3829050 h 4514850"/>
              <a:gd name="connsiteX33" fmla="*/ 295275 w 1238250"/>
              <a:gd name="connsiteY33" fmla="*/ 4152900 h 4514850"/>
              <a:gd name="connsiteX34" fmla="*/ 304800 w 1238250"/>
              <a:gd name="connsiteY34" fmla="*/ 4210050 h 4514850"/>
              <a:gd name="connsiteX35" fmla="*/ 314325 w 1238250"/>
              <a:gd name="connsiteY35" fmla="*/ 4324350 h 4514850"/>
              <a:gd name="connsiteX36" fmla="*/ 323850 w 1238250"/>
              <a:gd name="connsiteY36" fmla="*/ 4362450 h 4514850"/>
              <a:gd name="connsiteX37" fmla="*/ 333375 w 1238250"/>
              <a:gd name="connsiteY37" fmla="*/ 4429125 h 4514850"/>
              <a:gd name="connsiteX38" fmla="*/ 400050 w 1238250"/>
              <a:gd name="connsiteY38" fmla="*/ 4514850 h 4514850"/>
              <a:gd name="connsiteX39" fmla="*/ 485775 w 1238250"/>
              <a:gd name="connsiteY39" fmla="*/ 4505325 h 4514850"/>
              <a:gd name="connsiteX40" fmla="*/ 561975 w 1238250"/>
              <a:gd name="connsiteY40" fmla="*/ 4438650 h 4514850"/>
              <a:gd name="connsiteX41" fmla="*/ 619125 w 1238250"/>
              <a:gd name="connsiteY41" fmla="*/ 4352925 h 4514850"/>
              <a:gd name="connsiteX42" fmla="*/ 666750 w 1238250"/>
              <a:gd name="connsiteY42" fmla="*/ 4238625 h 4514850"/>
              <a:gd name="connsiteX43" fmla="*/ 685800 w 1238250"/>
              <a:gd name="connsiteY43" fmla="*/ 4114800 h 4514850"/>
              <a:gd name="connsiteX44" fmla="*/ 714375 w 1238250"/>
              <a:gd name="connsiteY44" fmla="*/ 4067175 h 4514850"/>
              <a:gd name="connsiteX45" fmla="*/ 790575 w 1238250"/>
              <a:gd name="connsiteY45" fmla="*/ 3876675 h 4514850"/>
              <a:gd name="connsiteX46" fmla="*/ 838200 w 1238250"/>
              <a:gd name="connsiteY46" fmla="*/ 3781425 h 4514850"/>
              <a:gd name="connsiteX47" fmla="*/ 933450 w 1238250"/>
              <a:gd name="connsiteY47" fmla="*/ 3629025 h 4514850"/>
              <a:gd name="connsiteX48" fmla="*/ 1095375 w 1238250"/>
              <a:gd name="connsiteY48" fmla="*/ 3467100 h 4514850"/>
              <a:gd name="connsiteX49" fmla="*/ 1123950 w 1238250"/>
              <a:gd name="connsiteY49" fmla="*/ 3438525 h 4514850"/>
              <a:gd name="connsiteX50" fmla="*/ 1181100 w 1238250"/>
              <a:gd name="connsiteY50" fmla="*/ 3381375 h 4514850"/>
              <a:gd name="connsiteX51" fmla="*/ 1200150 w 1238250"/>
              <a:gd name="connsiteY51" fmla="*/ 3343275 h 4514850"/>
              <a:gd name="connsiteX52" fmla="*/ 1219200 w 1238250"/>
              <a:gd name="connsiteY52" fmla="*/ 3314700 h 4514850"/>
              <a:gd name="connsiteX53" fmla="*/ 1238250 w 1238250"/>
              <a:gd name="connsiteY53" fmla="*/ 3238500 h 4514850"/>
              <a:gd name="connsiteX54" fmla="*/ 1228725 w 1238250"/>
              <a:gd name="connsiteY54" fmla="*/ 2905125 h 4514850"/>
              <a:gd name="connsiteX55" fmla="*/ 1219200 w 1238250"/>
              <a:gd name="connsiteY55" fmla="*/ 2867025 h 4514850"/>
              <a:gd name="connsiteX56" fmla="*/ 1209675 w 1238250"/>
              <a:gd name="connsiteY56" fmla="*/ 2819400 h 4514850"/>
              <a:gd name="connsiteX57" fmla="*/ 1200150 w 1238250"/>
              <a:gd name="connsiteY57" fmla="*/ 2762250 h 4514850"/>
              <a:gd name="connsiteX58" fmla="*/ 1171575 w 1238250"/>
              <a:gd name="connsiteY58" fmla="*/ 2657475 h 4514850"/>
              <a:gd name="connsiteX59" fmla="*/ 1152525 w 1238250"/>
              <a:gd name="connsiteY59" fmla="*/ 2562225 h 4514850"/>
              <a:gd name="connsiteX60" fmla="*/ 1143000 w 1238250"/>
              <a:gd name="connsiteY60" fmla="*/ 2533650 h 4514850"/>
              <a:gd name="connsiteX61" fmla="*/ 1133475 w 1238250"/>
              <a:gd name="connsiteY61" fmla="*/ 2476500 h 4514850"/>
              <a:gd name="connsiteX62" fmla="*/ 1123950 w 1238250"/>
              <a:gd name="connsiteY62" fmla="*/ 2447925 h 4514850"/>
              <a:gd name="connsiteX63" fmla="*/ 1104900 w 1238250"/>
              <a:gd name="connsiteY63" fmla="*/ 2352675 h 4514850"/>
              <a:gd name="connsiteX64" fmla="*/ 1076325 w 1238250"/>
              <a:gd name="connsiteY64" fmla="*/ 2219325 h 4514850"/>
              <a:gd name="connsiteX65" fmla="*/ 1085850 w 1238250"/>
              <a:gd name="connsiteY65" fmla="*/ 1857375 h 4514850"/>
              <a:gd name="connsiteX66" fmla="*/ 1104900 w 1238250"/>
              <a:gd name="connsiteY66" fmla="*/ 1781175 h 4514850"/>
              <a:gd name="connsiteX67" fmla="*/ 1143000 w 1238250"/>
              <a:gd name="connsiteY67" fmla="*/ 1676400 h 4514850"/>
              <a:gd name="connsiteX68" fmla="*/ 1162050 w 1238250"/>
              <a:gd name="connsiteY68" fmla="*/ 1609725 h 4514850"/>
              <a:gd name="connsiteX69" fmla="*/ 1171575 w 1238250"/>
              <a:gd name="connsiteY69" fmla="*/ 1581150 h 4514850"/>
              <a:gd name="connsiteX70" fmla="*/ 1190625 w 1238250"/>
              <a:gd name="connsiteY70" fmla="*/ 1514475 h 4514850"/>
              <a:gd name="connsiteX71" fmla="*/ 1209675 w 1238250"/>
              <a:gd name="connsiteY71" fmla="*/ 1352550 h 4514850"/>
              <a:gd name="connsiteX72" fmla="*/ 1219200 w 1238250"/>
              <a:gd name="connsiteY72" fmla="*/ 1314450 h 4514850"/>
              <a:gd name="connsiteX73" fmla="*/ 1228725 w 1238250"/>
              <a:gd name="connsiteY73" fmla="*/ 1266825 h 4514850"/>
              <a:gd name="connsiteX74" fmla="*/ 1209675 w 1238250"/>
              <a:gd name="connsiteY74" fmla="*/ 971550 h 4514850"/>
              <a:gd name="connsiteX75" fmla="*/ 1200150 w 1238250"/>
              <a:gd name="connsiteY75" fmla="*/ 933450 h 4514850"/>
              <a:gd name="connsiteX76" fmla="*/ 1171575 w 1238250"/>
              <a:gd name="connsiteY76" fmla="*/ 885825 h 4514850"/>
              <a:gd name="connsiteX77" fmla="*/ 1152525 w 1238250"/>
              <a:gd name="connsiteY77" fmla="*/ 857250 h 4514850"/>
              <a:gd name="connsiteX78" fmla="*/ 1133475 w 1238250"/>
              <a:gd name="connsiteY78" fmla="*/ 800100 h 4514850"/>
              <a:gd name="connsiteX79" fmla="*/ 1123950 w 1238250"/>
              <a:gd name="connsiteY79" fmla="*/ 323850 h 4514850"/>
              <a:gd name="connsiteX80" fmla="*/ 1114425 w 1238250"/>
              <a:gd name="connsiteY80" fmla="*/ 247650 h 4514850"/>
              <a:gd name="connsiteX81" fmla="*/ 1104900 w 1238250"/>
              <a:gd name="connsiteY81" fmla="*/ 57150 h 4514850"/>
              <a:gd name="connsiteX82" fmla="*/ 1000125 w 1238250"/>
              <a:gd name="connsiteY82" fmla="*/ 66675 h 4514850"/>
              <a:gd name="connsiteX83" fmla="*/ 914400 w 1238250"/>
              <a:gd name="connsiteY83" fmla="*/ 95250 h 4514850"/>
              <a:gd name="connsiteX84" fmla="*/ 819150 w 1238250"/>
              <a:gd name="connsiteY84" fmla="*/ 114300 h 4514850"/>
              <a:gd name="connsiteX85" fmla="*/ 781050 w 1238250"/>
              <a:gd name="connsiteY85" fmla="*/ 123825 h 4514850"/>
              <a:gd name="connsiteX86" fmla="*/ 733425 w 1238250"/>
              <a:gd name="connsiteY86" fmla="*/ 133350 h 4514850"/>
              <a:gd name="connsiteX87" fmla="*/ 657225 w 1238250"/>
              <a:gd name="connsiteY87" fmla="*/ 104775 h 4514850"/>
              <a:gd name="connsiteX88" fmla="*/ 628650 w 1238250"/>
              <a:gd name="connsiteY88" fmla="*/ 76200 h 4514850"/>
              <a:gd name="connsiteX89" fmla="*/ 485775 w 1238250"/>
              <a:gd name="connsiteY89" fmla="*/ 0 h 4514850"/>
              <a:gd name="connsiteX90" fmla="*/ 342900 w 1238250"/>
              <a:gd name="connsiteY90" fmla="*/ 9525 h 4514850"/>
              <a:gd name="connsiteX91" fmla="*/ 228600 w 1238250"/>
              <a:gd name="connsiteY91" fmla="*/ 57150 h 4514850"/>
              <a:gd name="connsiteX92" fmla="*/ 180975 w 1238250"/>
              <a:gd name="connsiteY92" fmla="*/ 76200 h 4514850"/>
              <a:gd name="connsiteX93" fmla="*/ 123825 w 1238250"/>
              <a:gd name="connsiteY93" fmla="*/ 104775 h 4514850"/>
              <a:gd name="connsiteX94" fmla="*/ 104775 w 1238250"/>
              <a:gd name="connsiteY94" fmla="*/ 133350 h 4514850"/>
              <a:gd name="connsiteX95" fmla="*/ 95250 w 1238250"/>
              <a:gd name="connsiteY95" fmla="*/ 161925 h 4514850"/>
              <a:gd name="connsiteX96" fmla="*/ 38100 w 1238250"/>
              <a:gd name="connsiteY96" fmla="*/ 190500 h 4514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</a:cxnLst>
            <a:rect l="l" t="t" r="r" b="b"/>
            <a:pathLst>
              <a:path w="1238250" h="4514850">
                <a:moveTo>
                  <a:pt x="161925" y="114300"/>
                </a:moveTo>
                <a:cubicBezTo>
                  <a:pt x="155575" y="130175"/>
                  <a:pt x="152359" y="147699"/>
                  <a:pt x="142875" y="161925"/>
                </a:cubicBezTo>
                <a:cubicBezTo>
                  <a:pt x="132912" y="176869"/>
                  <a:pt x="116464" y="186388"/>
                  <a:pt x="104775" y="200025"/>
                </a:cubicBezTo>
                <a:cubicBezTo>
                  <a:pt x="97325" y="208717"/>
                  <a:pt x="91405" y="218661"/>
                  <a:pt x="85725" y="228600"/>
                </a:cubicBezTo>
                <a:cubicBezTo>
                  <a:pt x="78680" y="240928"/>
                  <a:pt x="72268" y="253649"/>
                  <a:pt x="66675" y="266700"/>
                </a:cubicBezTo>
                <a:cubicBezTo>
                  <a:pt x="62720" y="275928"/>
                  <a:pt x="61640" y="286295"/>
                  <a:pt x="57150" y="295275"/>
                </a:cubicBezTo>
                <a:cubicBezTo>
                  <a:pt x="52030" y="305514"/>
                  <a:pt x="44450" y="314325"/>
                  <a:pt x="38100" y="323850"/>
                </a:cubicBezTo>
                <a:cubicBezTo>
                  <a:pt x="34925" y="336550"/>
                  <a:pt x="32171" y="349363"/>
                  <a:pt x="28575" y="361950"/>
                </a:cubicBezTo>
                <a:cubicBezTo>
                  <a:pt x="25817" y="371604"/>
                  <a:pt x="21228" y="380724"/>
                  <a:pt x="19050" y="390525"/>
                </a:cubicBezTo>
                <a:cubicBezTo>
                  <a:pt x="7288" y="443453"/>
                  <a:pt x="4866" y="498922"/>
                  <a:pt x="0" y="552450"/>
                </a:cubicBezTo>
                <a:cubicBezTo>
                  <a:pt x="3175" y="698500"/>
                  <a:pt x="4016" y="844619"/>
                  <a:pt x="9525" y="990600"/>
                </a:cubicBezTo>
                <a:cubicBezTo>
                  <a:pt x="10372" y="1013035"/>
                  <a:pt x="16427" y="1034978"/>
                  <a:pt x="19050" y="1057275"/>
                </a:cubicBezTo>
                <a:cubicBezTo>
                  <a:pt x="67338" y="1467725"/>
                  <a:pt x="-4436" y="888435"/>
                  <a:pt x="38100" y="1228725"/>
                </a:cubicBezTo>
                <a:cubicBezTo>
                  <a:pt x="34925" y="1314450"/>
                  <a:pt x="33333" y="1400248"/>
                  <a:pt x="28575" y="1485900"/>
                </a:cubicBezTo>
                <a:cubicBezTo>
                  <a:pt x="26980" y="1514607"/>
                  <a:pt x="22060" y="1543032"/>
                  <a:pt x="19050" y="1571625"/>
                </a:cubicBezTo>
                <a:cubicBezTo>
                  <a:pt x="15710" y="1603358"/>
                  <a:pt x="12700" y="1635125"/>
                  <a:pt x="9525" y="1666875"/>
                </a:cubicBezTo>
                <a:cubicBezTo>
                  <a:pt x="25655" y="2328200"/>
                  <a:pt x="-3267" y="1891658"/>
                  <a:pt x="28575" y="2114550"/>
                </a:cubicBezTo>
                <a:cubicBezTo>
                  <a:pt x="42038" y="2208790"/>
                  <a:pt x="28949" y="2163298"/>
                  <a:pt x="47625" y="2219325"/>
                </a:cubicBezTo>
                <a:cubicBezTo>
                  <a:pt x="51266" y="2270305"/>
                  <a:pt x="56050" y="2370436"/>
                  <a:pt x="66675" y="2428875"/>
                </a:cubicBezTo>
                <a:cubicBezTo>
                  <a:pt x="68471" y="2438753"/>
                  <a:pt x="74022" y="2447649"/>
                  <a:pt x="76200" y="2457450"/>
                </a:cubicBezTo>
                <a:cubicBezTo>
                  <a:pt x="80390" y="2476303"/>
                  <a:pt x="82270" y="2495599"/>
                  <a:pt x="85725" y="2514600"/>
                </a:cubicBezTo>
                <a:cubicBezTo>
                  <a:pt x="88621" y="2530528"/>
                  <a:pt x="93110" y="2546178"/>
                  <a:pt x="95250" y="2562225"/>
                </a:cubicBezTo>
                <a:cubicBezTo>
                  <a:pt x="99467" y="2593853"/>
                  <a:pt x="101251" y="2625762"/>
                  <a:pt x="104775" y="2657475"/>
                </a:cubicBezTo>
                <a:cubicBezTo>
                  <a:pt x="107602" y="2682916"/>
                  <a:pt x="111125" y="2708275"/>
                  <a:pt x="114300" y="2733675"/>
                </a:cubicBezTo>
                <a:cubicBezTo>
                  <a:pt x="119101" y="2829704"/>
                  <a:pt x="120669" y="2924317"/>
                  <a:pt x="133350" y="3019425"/>
                </a:cubicBezTo>
                <a:cubicBezTo>
                  <a:pt x="135490" y="3035472"/>
                  <a:pt x="140585" y="3051023"/>
                  <a:pt x="142875" y="3067050"/>
                </a:cubicBezTo>
                <a:cubicBezTo>
                  <a:pt x="146941" y="3095512"/>
                  <a:pt x="146761" y="3124582"/>
                  <a:pt x="152400" y="3152775"/>
                </a:cubicBezTo>
                <a:cubicBezTo>
                  <a:pt x="168782" y="3234687"/>
                  <a:pt x="163896" y="3185292"/>
                  <a:pt x="190500" y="3238500"/>
                </a:cubicBezTo>
                <a:cubicBezTo>
                  <a:pt x="198146" y="3253793"/>
                  <a:pt x="201247" y="3271179"/>
                  <a:pt x="209550" y="3286125"/>
                </a:cubicBezTo>
                <a:cubicBezTo>
                  <a:pt x="217260" y="3300002"/>
                  <a:pt x="230415" y="3310348"/>
                  <a:pt x="238125" y="3324225"/>
                </a:cubicBezTo>
                <a:cubicBezTo>
                  <a:pt x="257705" y="3359469"/>
                  <a:pt x="259013" y="3381040"/>
                  <a:pt x="266700" y="3419475"/>
                </a:cubicBezTo>
                <a:cubicBezTo>
                  <a:pt x="269875" y="3527425"/>
                  <a:pt x="271207" y="3635445"/>
                  <a:pt x="276225" y="3743325"/>
                </a:cubicBezTo>
                <a:cubicBezTo>
                  <a:pt x="277561" y="3772045"/>
                  <a:pt x="284414" y="3800330"/>
                  <a:pt x="285750" y="3829050"/>
                </a:cubicBezTo>
                <a:cubicBezTo>
                  <a:pt x="290768" y="3936930"/>
                  <a:pt x="289882" y="4045038"/>
                  <a:pt x="295275" y="4152900"/>
                </a:cubicBezTo>
                <a:cubicBezTo>
                  <a:pt x="296239" y="4172189"/>
                  <a:pt x="302667" y="4190855"/>
                  <a:pt x="304800" y="4210050"/>
                </a:cubicBezTo>
                <a:cubicBezTo>
                  <a:pt x="309022" y="4248048"/>
                  <a:pt x="309583" y="4286413"/>
                  <a:pt x="314325" y="4324350"/>
                </a:cubicBezTo>
                <a:cubicBezTo>
                  <a:pt x="315949" y="4337340"/>
                  <a:pt x="321508" y="4349570"/>
                  <a:pt x="323850" y="4362450"/>
                </a:cubicBezTo>
                <a:cubicBezTo>
                  <a:pt x="327866" y="4384539"/>
                  <a:pt x="325316" y="4408171"/>
                  <a:pt x="333375" y="4429125"/>
                </a:cubicBezTo>
                <a:cubicBezTo>
                  <a:pt x="347616" y="4466152"/>
                  <a:pt x="373719" y="4488519"/>
                  <a:pt x="400050" y="4514850"/>
                </a:cubicBezTo>
                <a:cubicBezTo>
                  <a:pt x="428625" y="4511675"/>
                  <a:pt x="457760" y="4511790"/>
                  <a:pt x="485775" y="4505325"/>
                </a:cubicBezTo>
                <a:cubicBezTo>
                  <a:pt x="524890" y="4496298"/>
                  <a:pt x="539587" y="4469994"/>
                  <a:pt x="561975" y="4438650"/>
                </a:cubicBezTo>
                <a:cubicBezTo>
                  <a:pt x="581936" y="4410704"/>
                  <a:pt x="605916" y="4384626"/>
                  <a:pt x="619125" y="4352925"/>
                </a:cubicBezTo>
                <a:lnTo>
                  <a:pt x="666750" y="4238625"/>
                </a:lnTo>
                <a:cubicBezTo>
                  <a:pt x="668327" y="4224435"/>
                  <a:pt x="673579" y="4142297"/>
                  <a:pt x="685800" y="4114800"/>
                </a:cubicBezTo>
                <a:cubicBezTo>
                  <a:pt x="693319" y="4097882"/>
                  <a:pt x="704850" y="4083050"/>
                  <a:pt x="714375" y="4067175"/>
                </a:cubicBezTo>
                <a:cubicBezTo>
                  <a:pt x="734923" y="3984984"/>
                  <a:pt x="728928" y="3999970"/>
                  <a:pt x="790575" y="3876675"/>
                </a:cubicBezTo>
                <a:cubicBezTo>
                  <a:pt x="806450" y="3844925"/>
                  <a:pt x="819386" y="3811527"/>
                  <a:pt x="838200" y="3781425"/>
                </a:cubicBezTo>
                <a:cubicBezTo>
                  <a:pt x="869950" y="3730625"/>
                  <a:pt x="891090" y="3671385"/>
                  <a:pt x="933450" y="3629025"/>
                </a:cubicBezTo>
                <a:lnTo>
                  <a:pt x="1095375" y="3467100"/>
                </a:lnTo>
                <a:lnTo>
                  <a:pt x="1123950" y="3438525"/>
                </a:lnTo>
                <a:cubicBezTo>
                  <a:pt x="1143000" y="3419475"/>
                  <a:pt x="1169052" y="3405472"/>
                  <a:pt x="1181100" y="3381375"/>
                </a:cubicBezTo>
                <a:cubicBezTo>
                  <a:pt x="1187450" y="3368675"/>
                  <a:pt x="1193105" y="3355603"/>
                  <a:pt x="1200150" y="3343275"/>
                </a:cubicBezTo>
                <a:cubicBezTo>
                  <a:pt x="1205830" y="3333336"/>
                  <a:pt x="1214080" y="3324939"/>
                  <a:pt x="1219200" y="3314700"/>
                </a:cubicBezTo>
                <a:cubicBezTo>
                  <a:pt x="1228963" y="3295174"/>
                  <a:pt x="1234627" y="3256614"/>
                  <a:pt x="1238250" y="3238500"/>
                </a:cubicBezTo>
                <a:cubicBezTo>
                  <a:pt x="1235075" y="3127375"/>
                  <a:pt x="1234419" y="3016149"/>
                  <a:pt x="1228725" y="2905125"/>
                </a:cubicBezTo>
                <a:cubicBezTo>
                  <a:pt x="1228055" y="2892051"/>
                  <a:pt x="1222040" y="2879804"/>
                  <a:pt x="1219200" y="2867025"/>
                </a:cubicBezTo>
                <a:cubicBezTo>
                  <a:pt x="1215688" y="2851221"/>
                  <a:pt x="1212571" y="2835328"/>
                  <a:pt x="1209675" y="2819400"/>
                </a:cubicBezTo>
                <a:cubicBezTo>
                  <a:pt x="1206220" y="2800399"/>
                  <a:pt x="1203938" y="2781188"/>
                  <a:pt x="1200150" y="2762250"/>
                </a:cubicBezTo>
                <a:cubicBezTo>
                  <a:pt x="1192368" y="2723339"/>
                  <a:pt x="1181245" y="2698574"/>
                  <a:pt x="1171575" y="2657475"/>
                </a:cubicBezTo>
                <a:cubicBezTo>
                  <a:pt x="1164159" y="2625957"/>
                  <a:pt x="1162764" y="2592942"/>
                  <a:pt x="1152525" y="2562225"/>
                </a:cubicBezTo>
                <a:cubicBezTo>
                  <a:pt x="1149350" y="2552700"/>
                  <a:pt x="1145178" y="2543451"/>
                  <a:pt x="1143000" y="2533650"/>
                </a:cubicBezTo>
                <a:cubicBezTo>
                  <a:pt x="1138810" y="2514797"/>
                  <a:pt x="1137665" y="2495353"/>
                  <a:pt x="1133475" y="2476500"/>
                </a:cubicBezTo>
                <a:cubicBezTo>
                  <a:pt x="1131297" y="2466699"/>
                  <a:pt x="1126208" y="2457708"/>
                  <a:pt x="1123950" y="2447925"/>
                </a:cubicBezTo>
                <a:cubicBezTo>
                  <a:pt x="1116669" y="2416375"/>
                  <a:pt x="1112316" y="2384193"/>
                  <a:pt x="1104900" y="2352675"/>
                </a:cubicBezTo>
                <a:cubicBezTo>
                  <a:pt x="1072805" y="2216270"/>
                  <a:pt x="1095799" y="2355642"/>
                  <a:pt x="1076325" y="2219325"/>
                </a:cubicBezTo>
                <a:cubicBezTo>
                  <a:pt x="1079500" y="2098675"/>
                  <a:pt x="1077995" y="1977811"/>
                  <a:pt x="1085850" y="1857375"/>
                </a:cubicBezTo>
                <a:cubicBezTo>
                  <a:pt x="1087554" y="1831249"/>
                  <a:pt x="1097707" y="1806349"/>
                  <a:pt x="1104900" y="1781175"/>
                </a:cubicBezTo>
                <a:cubicBezTo>
                  <a:pt x="1120909" y="1725143"/>
                  <a:pt x="1123685" y="1727906"/>
                  <a:pt x="1143000" y="1676400"/>
                </a:cubicBezTo>
                <a:cubicBezTo>
                  <a:pt x="1156703" y="1639860"/>
                  <a:pt x="1150040" y="1651758"/>
                  <a:pt x="1162050" y="1609725"/>
                </a:cubicBezTo>
                <a:cubicBezTo>
                  <a:pt x="1164808" y="1600071"/>
                  <a:pt x="1168690" y="1590767"/>
                  <a:pt x="1171575" y="1581150"/>
                </a:cubicBezTo>
                <a:cubicBezTo>
                  <a:pt x="1178217" y="1559010"/>
                  <a:pt x="1185782" y="1537076"/>
                  <a:pt x="1190625" y="1514475"/>
                </a:cubicBezTo>
                <a:cubicBezTo>
                  <a:pt x="1201262" y="1464834"/>
                  <a:pt x="1202749" y="1401035"/>
                  <a:pt x="1209675" y="1352550"/>
                </a:cubicBezTo>
                <a:cubicBezTo>
                  <a:pt x="1211526" y="1339591"/>
                  <a:pt x="1216360" y="1327229"/>
                  <a:pt x="1219200" y="1314450"/>
                </a:cubicBezTo>
                <a:cubicBezTo>
                  <a:pt x="1222712" y="1298646"/>
                  <a:pt x="1225550" y="1282700"/>
                  <a:pt x="1228725" y="1266825"/>
                </a:cubicBezTo>
                <a:cubicBezTo>
                  <a:pt x="1222375" y="1168400"/>
                  <a:pt x="1218098" y="1069819"/>
                  <a:pt x="1209675" y="971550"/>
                </a:cubicBezTo>
                <a:cubicBezTo>
                  <a:pt x="1208557" y="958507"/>
                  <a:pt x="1205467" y="945413"/>
                  <a:pt x="1200150" y="933450"/>
                </a:cubicBezTo>
                <a:cubicBezTo>
                  <a:pt x="1192631" y="916532"/>
                  <a:pt x="1181387" y="901524"/>
                  <a:pt x="1171575" y="885825"/>
                </a:cubicBezTo>
                <a:cubicBezTo>
                  <a:pt x="1165508" y="876117"/>
                  <a:pt x="1157174" y="867711"/>
                  <a:pt x="1152525" y="857250"/>
                </a:cubicBezTo>
                <a:cubicBezTo>
                  <a:pt x="1144370" y="838900"/>
                  <a:pt x="1133475" y="800100"/>
                  <a:pt x="1133475" y="800100"/>
                </a:cubicBezTo>
                <a:cubicBezTo>
                  <a:pt x="1130300" y="641350"/>
                  <a:pt x="1129422" y="482537"/>
                  <a:pt x="1123950" y="323850"/>
                </a:cubicBezTo>
                <a:cubicBezTo>
                  <a:pt x="1123068" y="298268"/>
                  <a:pt x="1116249" y="273183"/>
                  <a:pt x="1114425" y="247650"/>
                </a:cubicBezTo>
                <a:cubicBezTo>
                  <a:pt x="1109895" y="184232"/>
                  <a:pt x="1108075" y="120650"/>
                  <a:pt x="1104900" y="57150"/>
                </a:cubicBezTo>
                <a:cubicBezTo>
                  <a:pt x="1069975" y="60325"/>
                  <a:pt x="1034513" y="59797"/>
                  <a:pt x="1000125" y="66675"/>
                </a:cubicBezTo>
                <a:cubicBezTo>
                  <a:pt x="970589" y="72582"/>
                  <a:pt x="943529" y="87584"/>
                  <a:pt x="914400" y="95250"/>
                </a:cubicBezTo>
                <a:cubicBezTo>
                  <a:pt x="883087" y="103490"/>
                  <a:pt x="850810" y="107516"/>
                  <a:pt x="819150" y="114300"/>
                </a:cubicBezTo>
                <a:cubicBezTo>
                  <a:pt x="806350" y="117043"/>
                  <a:pt x="793829" y="120985"/>
                  <a:pt x="781050" y="123825"/>
                </a:cubicBezTo>
                <a:cubicBezTo>
                  <a:pt x="765246" y="127337"/>
                  <a:pt x="749300" y="130175"/>
                  <a:pt x="733425" y="133350"/>
                </a:cubicBezTo>
                <a:cubicBezTo>
                  <a:pt x="708025" y="123825"/>
                  <a:pt x="681040" y="117765"/>
                  <a:pt x="657225" y="104775"/>
                </a:cubicBezTo>
                <a:cubicBezTo>
                  <a:pt x="645399" y="98325"/>
                  <a:pt x="639858" y="83672"/>
                  <a:pt x="628650" y="76200"/>
                </a:cubicBezTo>
                <a:cubicBezTo>
                  <a:pt x="593869" y="53013"/>
                  <a:pt x="526839" y="20532"/>
                  <a:pt x="485775" y="0"/>
                </a:cubicBezTo>
                <a:cubicBezTo>
                  <a:pt x="438150" y="3175"/>
                  <a:pt x="389925" y="1347"/>
                  <a:pt x="342900" y="9525"/>
                </a:cubicBezTo>
                <a:cubicBezTo>
                  <a:pt x="295460" y="17775"/>
                  <a:pt x="268951" y="39216"/>
                  <a:pt x="228600" y="57150"/>
                </a:cubicBezTo>
                <a:cubicBezTo>
                  <a:pt x="212976" y="64094"/>
                  <a:pt x="196268" y="68554"/>
                  <a:pt x="180975" y="76200"/>
                </a:cubicBezTo>
                <a:cubicBezTo>
                  <a:pt x="107117" y="113129"/>
                  <a:pt x="195649" y="80834"/>
                  <a:pt x="123825" y="104775"/>
                </a:cubicBezTo>
                <a:cubicBezTo>
                  <a:pt x="117475" y="114300"/>
                  <a:pt x="109895" y="123111"/>
                  <a:pt x="104775" y="133350"/>
                </a:cubicBezTo>
                <a:cubicBezTo>
                  <a:pt x="100285" y="142330"/>
                  <a:pt x="103420" y="156089"/>
                  <a:pt x="95250" y="161925"/>
                </a:cubicBezTo>
                <a:cubicBezTo>
                  <a:pt x="35088" y="204898"/>
                  <a:pt x="38100" y="157271"/>
                  <a:pt x="38100" y="19050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1916EC-BF44-48A6-8C8A-EF7414D3F192}"/>
              </a:ext>
            </a:extLst>
          </p:cNvPr>
          <p:cNvSpPr txBox="1"/>
          <p:nvPr/>
        </p:nvSpPr>
        <p:spPr>
          <a:xfrm>
            <a:off x="5224608" y="3296305"/>
            <a:ext cx="8713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Root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E02117D-767B-4C94-BB12-DD534F8E4597}"/>
              </a:ext>
            </a:extLst>
          </p:cNvPr>
          <p:cNvSpPr txBox="1"/>
          <p:nvPr/>
        </p:nvSpPr>
        <p:spPr>
          <a:xfrm>
            <a:off x="871890" y="2271779"/>
            <a:ext cx="2359941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Calcium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Magnesium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Potassium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Ammonium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304D342-5C96-4BCB-8106-9925935981DB}"/>
              </a:ext>
            </a:extLst>
          </p:cNvPr>
          <p:cNvCxnSpPr>
            <a:stCxn id="12" idx="3"/>
          </p:cNvCxnSpPr>
          <p:nvPr/>
        </p:nvCxnSpPr>
        <p:spPr>
          <a:xfrm>
            <a:off x="3231831" y="3179720"/>
            <a:ext cx="1902144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8A676EF-D6F3-43D3-9E83-F8C71D99170E}"/>
              </a:ext>
            </a:extLst>
          </p:cNvPr>
          <p:cNvSpPr txBox="1"/>
          <p:nvPr/>
        </p:nvSpPr>
        <p:spPr>
          <a:xfrm>
            <a:off x="3622750" y="2600980"/>
            <a:ext cx="12248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Absorb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1376531-D712-44AE-BB13-30D9A255F7B3}"/>
              </a:ext>
            </a:extLst>
          </p:cNvPr>
          <p:cNvCxnSpPr>
            <a:cxnSpLocks/>
          </p:cNvCxnSpPr>
          <p:nvPr/>
        </p:nvCxnSpPr>
        <p:spPr>
          <a:xfrm flipH="1">
            <a:off x="3364657" y="4608470"/>
            <a:ext cx="1741071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ADE7A75-8CB9-44CA-9C2A-7F54F58A321F}"/>
              </a:ext>
            </a:extLst>
          </p:cNvPr>
          <p:cNvSpPr txBox="1"/>
          <p:nvPr/>
        </p:nvSpPr>
        <p:spPr>
          <a:xfrm>
            <a:off x="2699540" y="4346860"/>
            <a:ext cx="5886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H+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9220D3D-CF3A-4BEC-8155-718B0341C947}"/>
              </a:ext>
            </a:extLst>
          </p:cNvPr>
          <p:cNvSpPr txBox="1"/>
          <p:nvPr/>
        </p:nvSpPr>
        <p:spPr>
          <a:xfrm>
            <a:off x="2172618" y="5258565"/>
            <a:ext cx="149278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pH</a:t>
            </a:r>
          </a:p>
          <a:p>
            <a:pPr algn="ctr"/>
            <a:r>
              <a:rPr lang="en-US" dirty="0"/>
              <a:t>decrease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A0B9C98-2CD5-4AD9-B543-9E1583E77701}"/>
              </a:ext>
            </a:extLst>
          </p:cNvPr>
          <p:cNvCxnSpPr>
            <a:cxnSpLocks/>
          </p:cNvCxnSpPr>
          <p:nvPr/>
        </p:nvCxnSpPr>
        <p:spPr>
          <a:xfrm>
            <a:off x="3756643" y="5262629"/>
            <a:ext cx="1" cy="97155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BC13CDC0-5179-452A-8F08-4CFB6D5B3F8C}"/>
              </a:ext>
            </a:extLst>
          </p:cNvPr>
          <p:cNvSpPr txBox="1"/>
          <p:nvPr/>
        </p:nvSpPr>
        <p:spPr>
          <a:xfrm>
            <a:off x="8768115" y="2271779"/>
            <a:ext cx="2192460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Nitrate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Sulphate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Phosphate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68F4AF3-A5DC-4A74-B7A0-E69BCA19C9B3}"/>
              </a:ext>
            </a:extLst>
          </p:cNvPr>
          <p:cNvCxnSpPr>
            <a:cxnSpLocks/>
          </p:cNvCxnSpPr>
          <p:nvPr/>
        </p:nvCxnSpPr>
        <p:spPr>
          <a:xfrm flipH="1">
            <a:off x="6238875" y="3024917"/>
            <a:ext cx="2419350" cy="99283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2ACE8285-E609-42A0-8F35-BA045D809652}"/>
              </a:ext>
            </a:extLst>
          </p:cNvPr>
          <p:cNvSpPr txBox="1"/>
          <p:nvPr/>
        </p:nvSpPr>
        <p:spPr>
          <a:xfrm>
            <a:off x="7032700" y="2441056"/>
            <a:ext cx="12248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Absorb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041DA94-02F0-4D7F-8BD5-7F7D1D82B519}"/>
              </a:ext>
            </a:extLst>
          </p:cNvPr>
          <p:cNvCxnSpPr>
            <a:cxnSpLocks/>
          </p:cNvCxnSpPr>
          <p:nvPr/>
        </p:nvCxnSpPr>
        <p:spPr>
          <a:xfrm>
            <a:off x="6238875" y="4608470"/>
            <a:ext cx="2387014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5A9403A8-F9CD-412C-9F94-F1643D48B0E1}"/>
              </a:ext>
            </a:extLst>
          </p:cNvPr>
          <p:cNvSpPr txBox="1"/>
          <p:nvPr/>
        </p:nvSpPr>
        <p:spPr>
          <a:xfrm>
            <a:off x="8742396" y="4346860"/>
            <a:ext cx="7569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OH-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558EE3E-9BA6-47D6-876E-AAB9D8098C25}"/>
              </a:ext>
            </a:extLst>
          </p:cNvPr>
          <p:cNvCxnSpPr>
            <a:cxnSpLocks/>
          </p:cNvCxnSpPr>
          <p:nvPr/>
        </p:nvCxnSpPr>
        <p:spPr>
          <a:xfrm flipV="1">
            <a:off x="8036245" y="5148329"/>
            <a:ext cx="0" cy="890521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79961104-37E5-4EF7-BE36-732AE295558F}"/>
              </a:ext>
            </a:extLst>
          </p:cNvPr>
          <p:cNvSpPr txBox="1"/>
          <p:nvPr/>
        </p:nvSpPr>
        <p:spPr>
          <a:xfrm>
            <a:off x="6553325" y="5148329"/>
            <a:ext cx="140461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pH</a:t>
            </a:r>
          </a:p>
          <a:p>
            <a:pPr algn="ctr"/>
            <a:r>
              <a:rPr lang="en-US" dirty="0"/>
              <a:t>Increase</a:t>
            </a:r>
          </a:p>
        </p:txBody>
      </p:sp>
    </p:spTree>
    <p:extLst>
      <p:ext uri="{BB962C8B-B14F-4D97-AF65-F5344CB8AC3E}">
        <p14:creationId xmlns:p14="http://schemas.microsoft.com/office/powerpoint/2010/main" val="38697498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167A5FB-D07B-4E7A-951B-A0113BD25919}"/>
              </a:ext>
            </a:extLst>
          </p:cNvPr>
          <p:cNvSpPr/>
          <p:nvPr/>
        </p:nvSpPr>
        <p:spPr>
          <a:xfrm>
            <a:off x="0" y="304800"/>
            <a:ext cx="12192000" cy="101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44C698B-D089-4CB7-9E54-E8AC94EE9979}"/>
              </a:ext>
            </a:extLst>
          </p:cNvPr>
          <p:cNvSpPr txBox="1">
            <a:spLocks/>
          </p:cNvSpPr>
          <p:nvPr/>
        </p:nvSpPr>
        <p:spPr>
          <a:xfrm>
            <a:off x="-78829" y="-50800"/>
            <a:ext cx="12270829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</a:pPr>
            <a:r>
              <a:rPr kumimoji="0" lang="en-US" sz="15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:: THAILAND :: 					                            </a:t>
            </a:r>
            <a:r>
              <a:rPr lang="en-US" sz="15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Training Course on “ Innovative Production with Hydroponic Technique”</a:t>
            </a:r>
            <a:r>
              <a:rPr lang="en-US" sz="15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 </a:t>
            </a: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E233508-1E49-414D-9F05-21ADC060D693}"/>
              </a:ext>
            </a:extLst>
          </p:cNvPr>
          <p:cNvSpPr txBox="1"/>
          <p:nvPr/>
        </p:nvSpPr>
        <p:spPr>
          <a:xfrm>
            <a:off x="11752976" y="6519446"/>
            <a:ext cx="3994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15</a:t>
            </a:r>
            <a:endParaRPr lang="th-TH" sz="1600" dirty="0"/>
          </a:p>
        </p:txBody>
      </p:sp>
      <p:sp>
        <p:nvSpPr>
          <p:cNvPr id="15" name="ชื่อเรื่อง 1">
            <a:extLst>
              <a:ext uri="{FF2B5EF4-FFF2-40B4-BE49-F238E27FC236}">
                <a16:creationId xmlns:a16="http://schemas.microsoft.com/office/drawing/2014/main" id="{CF20F408-503B-4FFA-8F70-63DD2E723A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62490" y="623821"/>
            <a:ext cx="7772400" cy="1805054"/>
          </a:xfrm>
        </p:spPr>
        <p:txBody>
          <a:bodyPr>
            <a:noAutofit/>
          </a:bodyPr>
          <a:lstStyle/>
          <a:p>
            <a:r>
              <a:rPr lang="en-US" sz="5400" b="1" dirty="0"/>
              <a:t>Nutrient</a:t>
            </a:r>
            <a:br>
              <a:rPr lang="th-TH" sz="5400" b="1" dirty="0">
                <a:solidFill>
                  <a:schemeClr val="tx1"/>
                </a:solidFill>
              </a:rPr>
            </a:br>
            <a:endParaRPr lang="th-TH" sz="5400" b="1" dirty="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8ECF7E4-79CD-4984-8954-0130D4195888}"/>
              </a:ext>
            </a:extLst>
          </p:cNvPr>
          <p:cNvSpPr txBox="1"/>
          <p:nvPr/>
        </p:nvSpPr>
        <p:spPr>
          <a:xfrm>
            <a:off x="742950" y="2886075"/>
            <a:ext cx="2557751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Carbon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Hydrogen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Oxygen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Nitrogen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Phosphorous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Potassium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EDA941B-BA90-4199-9C22-8DBA2E16594D}"/>
              </a:ext>
            </a:extLst>
          </p:cNvPr>
          <p:cNvSpPr txBox="1"/>
          <p:nvPr/>
        </p:nvSpPr>
        <p:spPr>
          <a:xfrm>
            <a:off x="4333875" y="2886075"/>
            <a:ext cx="2359941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Calcium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Sulphur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Magnesium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F671463-CDCE-41FB-AA97-3547F122A2C0}"/>
              </a:ext>
            </a:extLst>
          </p:cNvPr>
          <p:cNvSpPr txBox="1"/>
          <p:nvPr/>
        </p:nvSpPr>
        <p:spPr>
          <a:xfrm>
            <a:off x="8464444" y="2886074"/>
            <a:ext cx="2608406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Iron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Manganese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Copper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Zinc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Boron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Molybdenum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Chlorine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2E401B9-249A-4E22-A31E-D91314D196D7}"/>
              </a:ext>
            </a:extLst>
          </p:cNvPr>
          <p:cNvSpPr/>
          <p:nvPr/>
        </p:nvSpPr>
        <p:spPr>
          <a:xfrm>
            <a:off x="981386" y="2248227"/>
            <a:ext cx="17812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222222"/>
                </a:solidFill>
                <a:latin typeface="Verdana" panose="020B0604030504040204" pitchFamily="34" charset="0"/>
              </a:rPr>
              <a:t>Primary</a:t>
            </a:r>
            <a:endParaRPr lang="en-US" b="1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EF9E9D8-EBC9-4279-9F43-DB498E0D3A34}"/>
              </a:ext>
            </a:extLst>
          </p:cNvPr>
          <p:cNvSpPr/>
          <p:nvPr/>
        </p:nvSpPr>
        <p:spPr>
          <a:xfrm>
            <a:off x="4460808" y="2248227"/>
            <a:ext cx="229742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222222"/>
                </a:solidFill>
                <a:latin typeface="Verdana" panose="020B0604030504040204" pitchFamily="34" charset="0"/>
              </a:rPr>
              <a:t>Secondary</a:t>
            </a:r>
            <a:endParaRPr lang="en-US" b="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4A187DD-F512-4B97-9698-6095602DE656}"/>
              </a:ext>
            </a:extLst>
          </p:cNvPr>
          <p:cNvSpPr/>
          <p:nvPr/>
        </p:nvSpPr>
        <p:spPr>
          <a:xfrm>
            <a:off x="8112966" y="2248227"/>
            <a:ext cx="308449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222222"/>
                </a:solidFill>
                <a:latin typeface="Verdana" panose="020B0604030504040204" pitchFamily="34" charset="0"/>
              </a:rPr>
              <a:t>Micronutrient 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6766127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167A5FB-D07B-4E7A-951B-A0113BD25919}"/>
              </a:ext>
            </a:extLst>
          </p:cNvPr>
          <p:cNvSpPr/>
          <p:nvPr/>
        </p:nvSpPr>
        <p:spPr>
          <a:xfrm>
            <a:off x="0" y="304800"/>
            <a:ext cx="12192000" cy="101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44C698B-D089-4CB7-9E54-E8AC94EE9979}"/>
              </a:ext>
            </a:extLst>
          </p:cNvPr>
          <p:cNvSpPr txBox="1">
            <a:spLocks/>
          </p:cNvSpPr>
          <p:nvPr/>
        </p:nvSpPr>
        <p:spPr>
          <a:xfrm>
            <a:off x="-78829" y="-50800"/>
            <a:ext cx="12270829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</a:pPr>
            <a:r>
              <a:rPr kumimoji="0" lang="en-US" sz="15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:: THAILAND :: 					                            </a:t>
            </a:r>
            <a:r>
              <a:rPr lang="en-US" sz="15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Training Course on “ Innovative Production with Hydroponic Technique”</a:t>
            </a:r>
            <a:r>
              <a:rPr lang="en-US" sz="15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 </a:t>
            </a: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E233508-1E49-414D-9F05-21ADC060D693}"/>
              </a:ext>
            </a:extLst>
          </p:cNvPr>
          <p:cNvSpPr txBox="1"/>
          <p:nvPr/>
        </p:nvSpPr>
        <p:spPr>
          <a:xfrm>
            <a:off x="11752976" y="6519446"/>
            <a:ext cx="3994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15</a:t>
            </a:r>
            <a:endParaRPr lang="th-TH" sz="16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82C392B-F550-4A0A-B261-F526FAC4D92A}"/>
              </a:ext>
            </a:extLst>
          </p:cNvPr>
          <p:cNvSpPr/>
          <p:nvPr/>
        </p:nvSpPr>
        <p:spPr>
          <a:xfrm>
            <a:off x="885825" y="5903893"/>
            <a:ext cx="10563226" cy="5254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b="1" dirty="0"/>
              <a:t>โบรอน &gt; ซิลิคอน &gt; </a:t>
            </a:r>
            <a:r>
              <a:rPr lang="th-TH" b="1" i="1" dirty="0"/>
              <a:t>แคลเซียม</a:t>
            </a:r>
            <a:r>
              <a:rPr lang="th-TH" b="1" dirty="0"/>
              <a:t> &gt; ไนโจรเจน &gt; แมกนีเซียม &gt; ฟอสฟอรัส &gt; คาร์บอน &gt; โพแทสเซียม </a:t>
            </a:r>
            <a:endParaRPr lang="en-US" b="1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11A190CB-E65D-4FFC-9D50-788712D2E33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01975D2-1405-4FA0-BD01-0FFA5EA239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1744" y="579980"/>
            <a:ext cx="6841331" cy="489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80501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167A5FB-D07B-4E7A-951B-A0113BD25919}"/>
              </a:ext>
            </a:extLst>
          </p:cNvPr>
          <p:cNvSpPr/>
          <p:nvPr/>
        </p:nvSpPr>
        <p:spPr>
          <a:xfrm>
            <a:off x="0" y="304800"/>
            <a:ext cx="12192000" cy="101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44C698B-D089-4CB7-9E54-E8AC94EE9979}"/>
              </a:ext>
            </a:extLst>
          </p:cNvPr>
          <p:cNvSpPr txBox="1">
            <a:spLocks/>
          </p:cNvSpPr>
          <p:nvPr/>
        </p:nvSpPr>
        <p:spPr>
          <a:xfrm>
            <a:off x="-78829" y="-50800"/>
            <a:ext cx="12270829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</a:pPr>
            <a:r>
              <a:rPr kumimoji="0" lang="en-US" sz="15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:: THAILAND :: 					                            </a:t>
            </a:r>
            <a:r>
              <a:rPr lang="en-US" sz="15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Training Course on “ Innovative Production with Hydroponic Technique”</a:t>
            </a:r>
            <a:r>
              <a:rPr lang="en-US" sz="15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 </a:t>
            </a: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E233508-1E49-414D-9F05-21ADC060D693}"/>
              </a:ext>
            </a:extLst>
          </p:cNvPr>
          <p:cNvSpPr txBox="1"/>
          <p:nvPr/>
        </p:nvSpPr>
        <p:spPr>
          <a:xfrm>
            <a:off x="11752976" y="6519446"/>
            <a:ext cx="3994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15</a:t>
            </a:r>
            <a:endParaRPr lang="th-TH" sz="1600" dirty="0"/>
          </a:p>
        </p:txBody>
      </p:sp>
      <p:sp>
        <p:nvSpPr>
          <p:cNvPr id="9" name="ชื่อเรื่อง 1">
            <a:extLst>
              <a:ext uri="{FF2B5EF4-FFF2-40B4-BE49-F238E27FC236}">
                <a16:creationId xmlns:a16="http://schemas.microsoft.com/office/drawing/2014/main" id="{2D58F764-95F4-4342-99D5-5E2F5F3E0A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62490" y="623821"/>
            <a:ext cx="7772400" cy="1805054"/>
          </a:xfrm>
        </p:spPr>
        <p:txBody>
          <a:bodyPr>
            <a:noAutofit/>
          </a:bodyPr>
          <a:lstStyle/>
          <a:p>
            <a:r>
              <a:rPr lang="en-US" sz="5400" b="1" dirty="0"/>
              <a:t>Example nutrient for lettuce</a:t>
            </a:r>
            <a:br>
              <a:rPr lang="th-TH" sz="5400" b="1" dirty="0">
                <a:solidFill>
                  <a:schemeClr val="tx1"/>
                </a:solidFill>
              </a:rPr>
            </a:br>
            <a:r>
              <a:rPr lang="en-US" sz="5400" dirty="0"/>
              <a:t>10 liters</a:t>
            </a:r>
            <a:endParaRPr lang="th-TH" sz="5400" b="1" dirty="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43D81E7-92A3-4A65-992D-B922E7F891C0}"/>
              </a:ext>
            </a:extLst>
          </p:cNvPr>
          <p:cNvSpPr txBox="1"/>
          <p:nvPr/>
        </p:nvSpPr>
        <p:spPr>
          <a:xfrm>
            <a:off x="2971013" y="2970146"/>
            <a:ext cx="5963492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Stock A  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Calcium nitrate	(15-0-0)	1,150 g.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Fe-DTPA			                 30 g.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Fe-EDTA			                 30 g.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Fe-EDDHA		                30 g.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FC0CF8D-2FF4-44C8-A4EE-ACB1EEFB2844}"/>
              </a:ext>
            </a:extLst>
          </p:cNvPr>
          <p:cNvSpPr/>
          <p:nvPr/>
        </p:nvSpPr>
        <p:spPr>
          <a:xfrm>
            <a:off x="4233798" y="5634014"/>
            <a:ext cx="4172104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DTPA   		pH range   &lt; 6.0</a:t>
            </a:r>
          </a:p>
          <a:p>
            <a:r>
              <a:rPr lang="en-US" sz="2400" dirty="0"/>
              <a:t>EDTA   		pH range   &lt; 7.0</a:t>
            </a:r>
          </a:p>
          <a:p>
            <a:r>
              <a:rPr lang="en-US" sz="2400" dirty="0"/>
              <a:t>EDDHA 	</a:t>
            </a:r>
            <a:r>
              <a:rPr lang="en-US" sz="2400" dirty="0" err="1"/>
              <a:t>ph</a:t>
            </a:r>
            <a:r>
              <a:rPr lang="en-US" sz="2400" dirty="0"/>
              <a:t> range    &lt; 10.0</a:t>
            </a:r>
          </a:p>
        </p:txBody>
      </p:sp>
    </p:spTree>
    <p:extLst>
      <p:ext uri="{BB962C8B-B14F-4D97-AF65-F5344CB8AC3E}">
        <p14:creationId xmlns:p14="http://schemas.microsoft.com/office/powerpoint/2010/main" val="31275043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167A5FB-D07B-4E7A-951B-A0113BD25919}"/>
              </a:ext>
            </a:extLst>
          </p:cNvPr>
          <p:cNvSpPr/>
          <p:nvPr/>
        </p:nvSpPr>
        <p:spPr>
          <a:xfrm>
            <a:off x="0" y="304800"/>
            <a:ext cx="12192000" cy="101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44C698B-D089-4CB7-9E54-E8AC94EE9979}"/>
              </a:ext>
            </a:extLst>
          </p:cNvPr>
          <p:cNvSpPr txBox="1">
            <a:spLocks/>
          </p:cNvSpPr>
          <p:nvPr/>
        </p:nvSpPr>
        <p:spPr>
          <a:xfrm>
            <a:off x="-78829" y="-50800"/>
            <a:ext cx="12270829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</a:pPr>
            <a:r>
              <a:rPr kumimoji="0" lang="en-US" sz="15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:: THAILAND :: 					                            </a:t>
            </a:r>
            <a:r>
              <a:rPr lang="en-US" sz="15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Training Course on “ Innovative Production with Hydroponic Technique”</a:t>
            </a:r>
            <a:r>
              <a:rPr lang="en-US" sz="15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 </a:t>
            </a: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E233508-1E49-414D-9F05-21ADC060D693}"/>
              </a:ext>
            </a:extLst>
          </p:cNvPr>
          <p:cNvSpPr txBox="1"/>
          <p:nvPr/>
        </p:nvSpPr>
        <p:spPr>
          <a:xfrm>
            <a:off x="11752976" y="6519446"/>
            <a:ext cx="2920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</a:t>
            </a:r>
            <a:endParaRPr lang="th-TH" sz="16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CDE4753-F004-4A71-B9B7-15BDF5800896}"/>
              </a:ext>
            </a:extLst>
          </p:cNvPr>
          <p:cNvSpPr txBox="1"/>
          <p:nvPr/>
        </p:nvSpPr>
        <p:spPr>
          <a:xfrm>
            <a:off x="4300737" y="762000"/>
            <a:ext cx="41873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Samutprakarn, Thailand</a:t>
            </a:r>
            <a:endParaRPr lang="th-TH" sz="2800" b="1" dirty="0"/>
          </a:p>
        </p:txBody>
      </p:sp>
      <p:pic>
        <p:nvPicPr>
          <p:cNvPr id="16" name="Picture 2" descr="http://www.noomguesthouse.com/download/thailand_dl_map.jpg">
            <a:extLst>
              <a:ext uri="{FF2B5EF4-FFF2-40B4-BE49-F238E27FC236}">
                <a16:creationId xmlns:a16="http://schemas.microsoft.com/office/drawing/2014/main" id="{524A3A83-FF29-4F9E-B672-BAFD919708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9219" y="763299"/>
            <a:ext cx="3859935" cy="5789901"/>
          </a:xfrm>
          <a:prstGeom prst="rect">
            <a:avLst/>
          </a:prstGeom>
          <a:noFill/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8A44FB2-FBF2-400F-918D-EBAE7935DFC2}"/>
              </a:ext>
            </a:extLst>
          </p:cNvPr>
          <p:cNvSpPr txBox="1"/>
          <p:nvPr/>
        </p:nvSpPr>
        <p:spPr>
          <a:xfrm>
            <a:off x="4584455" y="1441338"/>
            <a:ext cx="4700326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Central of Thailand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2,089,200 Populations </a:t>
            </a:r>
            <a:endParaRPr lang="th-TH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6</a:t>
            </a:r>
            <a:r>
              <a:rPr lang="th-TH" sz="2800" dirty="0"/>
              <a:t> </a:t>
            </a:r>
            <a:r>
              <a:rPr lang="en-US" sz="2800" dirty="0"/>
              <a:t>District</a:t>
            </a:r>
            <a:endParaRPr lang="th-TH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724</a:t>
            </a:r>
            <a:r>
              <a:rPr lang="th-TH" sz="2800" dirty="0"/>
              <a:t> </a:t>
            </a:r>
            <a:r>
              <a:rPr lang="en-US" sz="2800" dirty="0"/>
              <a:t>village</a:t>
            </a:r>
            <a:endParaRPr lang="th-TH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1,004.1 km2 </a:t>
            </a:r>
            <a:endParaRPr lang="th-TH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13,550 Farmer household</a:t>
            </a:r>
            <a:endParaRPr lang="th-TH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th-TH" sz="2800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6D68A172-A58B-4097-9966-DD5EFA7766D6}"/>
              </a:ext>
            </a:extLst>
          </p:cNvPr>
          <p:cNvSpPr/>
          <p:nvPr/>
        </p:nvSpPr>
        <p:spPr>
          <a:xfrm>
            <a:off x="1753299" y="3338818"/>
            <a:ext cx="260059" cy="26005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B6F9983-75B1-4377-8390-73066A0A516E}"/>
              </a:ext>
            </a:extLst>
          </p:cNvPr>
          <p:cNvCxnSpPr>
            <a:stCxn id="20" idx="4"/>
          </p:cNvCxnSpPr>
          <p:nvPr/>
        </p:nvCxnSpPr>
        <p:spPr>
          <a:xfrm>
            <a:off x="1883329" y="3598877"/>
            <a:ext cx="616590" cy="122479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175D717C-0BAF-48F9-A6A1-3D0824C827C5}"/>
              </a:ext>
            </a:extLst>
          </p:cNvPr>
          <p:cNvSpPr txBox="1"/>
          <p:nvPr/>
        </p:nvSpPr>
        <p:spPr>
          <a:xfrm>
            <a:off x="1631658" y="4783293"/>
            <a:ext cx="21767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Samutprakarn Province</a:t>
            </a:r>
            <a:endParaRPr lang="th-TH" sz="1600" b="1" dirty="0"/>
          </a:p>
        </p:txBody>
      </p:sp>
    </p:spTree>
    <p:extLst>
      <p:ext uri="{BB962C8B-B14F-4D97-AF65-F5344CB8AC3E}">
        <p14:creationId xmlns:p14="http://schemas.microsoft.com/office/powerpoint/2010/main" val="36988650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167A5FB-D07B-4E7A-951B-A0113BD25919}"/>
              </a:ext>
            </a:extLst>
          </p:cNvPr>
          <p:cNvSpPr/>
          <p:nvPr/>
        </p:nvSpPr>
        <p:spPr>
          <a:xfrm>
            <a:off x="0" y="304800"/>
            <a:ext cx="12192000" cy="101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44C698B-D089-4CB7-9E54-E8AC94EE9979}"/>
              </a:ext>
            </a:extLst>
          </p:cNvPr>
          <p:cNvSpPr txBox="1">
            <a:spLocks/>
          </p:cNvSpPr>
          <p:nvPr/>
        </p:nvSpPr>
        <p:spPr>
          <a:xfrm>
            <a:off x="-78829" y="-50800"/>
            <a:ext cx="12270829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</a:pPr>
            <a:r>
              <a:rPr kumimoji="0" lang="en-US" sz="15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:: THAILAND :: 					                            </a:t>
            </a:r>
            <a:r>
              <a:rPr lang="en-US" sz="15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Training Course on “ Innovative Production with Hydroponic Technique”</a:t>
            </a:r>
            <a:r>
              <a:rPr lang="en-US" sz="15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 </a:t>
            </a: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E233508-1E49-414D-9F05-21ADC060D693}"/>
              </a:ext>
            </a:extLst>
          </p:cNvPr>
          <p:cNvSpPr txBox="1"/>
          <p:nvPr/>
        </p:nvSpPr>
        <p:spPr>
          <a:xfrm>
            <a:off x="11752976" y="6519446"/>
            <a:ext cx="3994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15</a:t>
            </a:r>
            <a:endParaRPr lang="th-TH" sz="1600" dirty="0"/>
          </a:p>
        </p:txBody>
      </p:sp>
      <p:sp>
        <p:nvSpPr>
          <p:cNvPr id="9" name="ชื่อเรื่อง 1">
            <a:extLst>
              <a:ext uri="{FF2B5EF4-FFF2-40B4-BE49-F238E27FC236}">
                <a16:creationId xmlns:a16="http://schemas.microsoft.com/office/drawing/2014/main" id="{2D58F764-95F4-4342-99D5-5E2F5F3E0A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62490" y="623821"/>
            <a:ext cx="7772400" cy="1805054"/>
          </a:xfrm>
        </p:spPr>
        <p:txBody>
          <a:bodyPr>
            <a:noAutofit/>
          </a:bodyPr>
          <a:lstStyle/>
          <a:p>
            <a:r>
              <a:rPr lang="en-US" sz="5400" b="1" dirty="0"/>
              <a:t>Example nutrient for lettuce</a:t>
            </a:r>
            <a:br>
              <a:rPr lang="th-TH" sz="5400" b="1" dirty="0">
                <a:solidFill>
                  <a:schemeClr val="tx1"/>
                </a:solidFill>
              </a:rPr>
            </a:br>
            <a:r>
              <a:rPr lang="en-US" sz="5400" dirty="0"/>
              <a:t>10 liters</a:t>
            </a:r>
            <a:endParaRPr lang="th-TH" sz="5400" b="1" dirty="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43D81E7-92A3-4A65-992D-B922E7F891C0}"/>
              </a:ext>
            </a:extLst>
          </p:cNvPr>
          <p:cNvSpPr txBox="1"/>
          <p:nvPr/>
        </p:nvSpPr>
        <p:spPr>
          <a:xfrm>
            <a:off x="2255045" y="2808221"/>
            <a:ext cx="7681911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Stock B  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Potassium nitrate (13-0-46)			600 g.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Magnesium sulphate				500 g.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Monopotassium phosphate (0-52-34)       300 g.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Micronutrient		                	  	   50 g.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Manganese EDTA			  	   10 g.</a:t>
            </a:r>
          </a:p>
        </p:txBody>
      </p:sp>
    </p:spTree>
    <p:extLst>
      <p:ext uri="{BB962C8B-B14F-4D97-AF65-F5344CB8AC3E}">
        <p14:creationId xmlns:p14="http://schemas.microsoft.com/office/powerpoint/2010/main" val="20591007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167A5FB-D07B-4E7A-951B-A0113BD25919}"/>
              </a:ext>
            </a:extLst>
          </p:cNvPr>
          <p:cNvSpPr/>
          <p:nvPr/>
        </p:nvSpPr>
        <p:spPr>
          <a:xfrm>
            <a:off x="0" y="304800"/>
            <a:ext cx="12192000" cy="101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44C698B-D089-4CB7-9E54-E8AC94EE9979}"/>
              </a:ext>
            </a:extLst>
          </p:cNvPr>
          <p:cNvSpPr txBox="1">
            <a:spLocks/>
          </p:cNvSpPr>
          <p:nvPr/>
        </p:nvSpPr>
        <p:spPr>
          <a:xfrm>
            <a:off x="-78829" y="-50800"/>
            <a:ext cx="12270829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</a:pPr>
            <a:r>
              <a:rPr kumimoji="0" lang="en-US" sz="15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:: THAILAND :: 					                            </a:t>
            </a:r>
            <a:r>
              <a:rPr lang="en-US" sz="15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Training Course on “ Innovative Production with Hydroponic Technique”</a:t>
            </a:r>
            <a:r>
              <a:rPr lang="en-US" sz="15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 </a:t>
            </a: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616D0B91-9FAF-4335-8FFC-A3FCC4C45C29}"/>
              </a:ext>
            </a:extLst>
          </p:cNvPr>
          <p:cNvSpPr txBox="1">
            <a:spLocks/>
          </p:cNvSpPr>
          <p:nvPr/>
        </p:nvSpPr>
        <p:spPr>
          <a:xfrm>
            <a:off x="934256" y="355600"/>
            <a:ext cx="10244657" cy="103011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/>
              <a:t>Equipment for growing</a:t>
            </a:r>
            <a:endParaRPr lang="th-TH" sz="4400" b="1" dirty="0"/>
          </a:p>
        </p:txBody>
      </p:sp>
      <p:pic>
        <p:nvPicPr>
          <p:cNvPr id="36" name="รูปภาพ 3" descr="C:\Users\Administrator\Downloads\ผัก6.jpg">
            <a:extLst>
              <a:ext uri="{FF2B5EF4-FFF2-40B4-BE49-F238E27FC236}">
                <a16:creationId xmlns:a16="http://schemas.microsoft.com/office/drawing/2014/main" id="{3585F0F9-5A4C-49B3-8652-E25429989319}"/>
              </a:ext>
            </a:extLst>
          </p:cNvPr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391583" y="4596381"/>
            <a:ext cx="2520280" cy="1303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7" name="รูปภาพ 4" descr="C:\Users\Administrator\Downloads\ผัก7.jpg">
            <a:extLst>
              <a:ext uri="{FF2B5EF4-FFF2-40B4-BE49-F238E27FC236}">
                <a16:creationId xmlns:a16="http://schemas.microsoft.com/office/drawing/2014/main" id="{099097E5-A1E0-40B5-9646-48AB7AD28C01}"/>
              </a:ext>
            </a:extLst>
          </p:cNvPr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450471" y="1488053"/>
            <a:ext cx="2596598" cy="1809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" name="รูปภาพ 5" descr="C:\Users\Administrator\Downloads\ผัก4.jpg">
            <a:extLst>
              <a:ext uri="{FF2B5EF4-FFF2-40B4-BE49-F238E27FC236}">
                <a16:creationId xmlns:a16="http://schemas.microsoft.com/office/drawing/2014/main" id="{1FBE7403-25B3-4A20-9EC9-0A3B604383B7}"/>
              </a:ext>
            </a:extLst>
          </p:cNvPr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44219" y="4343050"/>
            <a:ext cx="2160240" cy="1809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" name="รูปภาพ 6" descr="C:\Users\Administrator\Downloads\ผัก5.jpg">
            <a:extLst>
              <a:ext uri="{FF2B5EF4-FFF2-40B4-BE49-F238E27FC236}">
                <a16:creationId xmlns:a16="http://schemas.microsoft.com/office/drawing/2014/main" id="{C8CA2F4B-55FA-4D66-A8BA-6D25D16850FF}"/>
              </a:ext>
            </a:extLst>
          </p:cNvPr>
          <p:cNvPicPr/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450471" y="4421865"/>
            <a:ext cx="2728442" cy="18380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2A5F6FB8-D087-4B39-9049-E50190C33FAA}"/>
              </a:ext>
            </a:extLst>
          </p:cNvPr>
          <p:cNvSpPr/>
          <p:nvPr/>
        </p:nvSpPr>
        <p:spPr>
          <a:xfrm>
            <a:off x="4619614" y="6152800"/>
            <a:ext cx="206421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Growing Cup</a:t>
            </a:r>
            <a:endParaRPr lang="th-TH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8C7DDD96-B169-40D0-B4FD-0C3E2A6AD79C}"/>
              </a:ext>
            </a:extLst>
          </p:cNvPr>
          <p:cNvSpPr/>
          <p:nvPr/>
        </p:nvSpPr>
        <p:spPr>
          <a:xfrm>
            <a:off x="9357989" y="3308022"/>
            <a:ext cx="78156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Tray</a:t>
            </a:r>
            <a:endParaRPr lang="th-TH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38973AE1-8A3B-4AED-B9F1-E7E4A31DCFA6}"/>
              </a:ext>
            </a:extLst>
          </p:cNvPr>
          <p:cNvSpPr/>
          <p:nvPr/>
        </p:nvSpPr>
        <p:spPr>
          <a:xfrm>
            <a:off x="844219" y="6152800"/>
            <a:ext cx="231172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Nutrient A &amp; B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DF41675D-490F-4B4F-AC98-19786E430308}"/>
              </a:ext>
            </a:extLst>
          </p:cNvPr>
          <p:cNvSpPr/>
          <p:nvPr/>
        </p:nvSpPr>
        <p:spPr>
          <a:xfrm>
            <a:off x="9230838" y="6152800"/>
            <a:ext cx="103586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Pump</a:t>
            </a:r>
            <a:endParaRPr lang="th-TH" dirty="0"/>
          </a:p>
        </p:txBody>
      </p:sp>
      <p:pic>
        <p:nvPicPr>
          <p:cNvPr id="44" name="รูปภาพ 3" descr="C:\Users\Administrator\Downloads\ผัก1.jpg">
            <a:extLst>
              <a:ext uri="{FF2B5EF4-FFF2-40B4-BE49-F238E27FC236}">
                <a16:creationId xmlns:a16="http://schemas.microsoft.com/office/drawing/2014/main" id="{469024ED-C45D-49DF-8779-AC6BA81CB697}"/>
              </a:ext>
            </a:extLst>
          </p:cNvPr>
          <p:cNvPicPr/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75622" y="1436516"/>
            <a:ext cx="2880320" cy="1935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" name="รูปภาพ 4" descr="C:\Users\Administrator\Downloads\ผัก2.jpg">
            <a:extLst>
              <a:ext uri="{FF2B5EF4-FFF2-40B4-BE49-F238E27FC236}">
                <a16:creationId xmlns:a16="http://schemas.microsoft.com/office/drawing/2014/main" id="{C75366D5-D2DD-41DF-AFDC-FB1701EBC1B0}"/>
              </a:ext>
            </a:extLst>
          </p:cNvPr>
          <p:cNvPicPr/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863771" y="1672891"/>
            <a:ext cx="3168352" cy="13407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6C565FB7-A755-43A5-8148-59054440F806}"/>
              </a:ext>
            </a:extLst>
          </p:cNvPr>
          <p:cNvSpPr/>
          <p:nvPr/>
        </p:nvSpPr>
        <p:spPr>
          <a:xfrm>
            <a:off x="3497337" y="3371604"/>
            <a:ext cx="441749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Media (Perlite &amp; Vermiculite)</a:t>
            </a:r>
            <a:endParaRPr lang="th-TH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09D4316-39BE-45A5-8F87-8E52E15E97DD}"/>
              </a:ext>
            </a:extLst>
          </p:cNvPr>
          <p:cNvSpPr/>
          <p:nvPr/>
        </p:nvSpPr>
        <p:spPr>
          <a:xfrm>
            <a:off x="1159379" y="3371604"/>
            <a:ext cx="89479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Seed</a:t>
            </a:r>
            <a:endParaRPr lang="th-TH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08937A4-535F-489A-BDF1-36F7A4596BEC}"/>
              </a:ext>
            </a:extLst>
          </p:cNvPr>
          <p:cNvSpPr txBox="1"/>
          <p:nvPr/>
        </p:nvSpPr>
        <p:spPr>
          <a:xfrm>
            <a:off x="11752976" y="6519446"/>
            <a:ext cx="3994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18</a:t>
            </a:r>
            <a:endParaRPr lang="th-TH" sz="1600" dirty="0"/>
          </a:p>
        </p:txBody>
      </p:sp>
    </p:spTree>
    <p:extLst>
      <p:ext uri="{BB962C8B-B14F-4D97-AF65-F5344CB8AC3E}">
        <p14:creationId xmlns:p14="http://schemas.microsoft.com/office/powerpoint/2010/main" val="4233087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167A5FB-D07B-4E7A-951B-A0113BD25919}"/>
              </a:ext>
            </a:extLst>
          </p:cNvPr>
          <p:cNvSpPr/>
          <p:nvPr/>
        </p:nvSpPr>
        <p:spPr>
          <a:xfrm>
            <a:off x="0" y="304800"/>
            <a:ext cx="12192000" cy="101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44C698B-D089-4CB7-9E54-E8AC94EE9979}"/>
              </a:ext>
            </a:extLst>
          </p:cNvPr>
          <p:cNvSpPr txBox="1">
            <a:spLocks/>
          </p:cNvSpPr>
          <p:nvPr/>
        </p:nvSpPr>
        <p:spPr>
          <a:xfrm>
            <a:off x="-78829" y="-50800"/>
            <a:ext cx="12270829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</a:pPr>
            <a:r>
              <a:rPr kumimoji="0" lang="en-US" sz="15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:: THAILAND :: 					                            </a:t>
            </a:r>
            <a:r>
              <a:rPr lang="en-US" sz="15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Training Course on “ Innovative Production with Hydroponic Technique”</a:t>
            </a:r>
            <a:r>
              <a:rPr lang="en-US" sz="15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 </a:t>
            </a: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77ABD5B-6AB5-4099-BA22-396DEBD0EF00}"/>
              </a:ext>
            </a:extLst>
          </p:cNvPr>
          <p:cNvSpPr/>
          <p:nvPr/>
        </p:nvSpPr>
        <p:spPr>
          <a:xfrm>
            <a:off x="1222666" y="1713797"/>
            <a:ext cx="10238572" cy="224676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14350" indent="-514350">
              <a:buAutoNum type="arabicPeriod"/>
            </a:pPr>
            <a:r>
              <a:rPr lang="th-TH" dirty="0" err="1"/>
              <a:t>Setup</a:t>
            </a:r>
            <a:r>
              <a:rPr lang="th-TH" dirty="0"/>
              <a:t> </a:t>
            </a:r>
            <a:r>
              <a:rPr lang="th-TH" dirty="0" err="1"/>
              <a:t>the</a:t>
            </a:r>
            <a:r>
              <a:rPr lang="th-TH" dirty="0"/>
              <a:t> </a:t>
            </a:r>
            <a:r>
              <a:rPr lang="th-TH" dirty="0" err="1"/>
              <a:t>system</a:t>
            </a:r>
            <a:r>
              <a:rPr lang="th-TH" dirty="0"/>
              <a:t> </a:t>
            </a:r>
            <a:r>
              <a:rPr lang="th-TH" dirty="0" err="1"/>
              <a:t>by</a:t>
            </a:r>
            <a:r>
              <a:rPr lang="th-TH" dirty="0"/>
              <a:t> </a:t>
            </a:r>
            <a:r>
              <a:rPr lang="th-TH" dirty="0" err="1"/>
              <a:t>making</a:t>
            </a:r>
            <a:r>
              <a:rPr lang="th-TH" dirty="0"/>
              <a:t> </a:t>
            </a:r>
            <a:r>
              <a:rPr lang="th-TH" dirty="0" err="1"/>
              <a:t>support</a:t>
            </a:r>
            <a:r>
              <a:rPr lang="th-TH" dirty="0"/>
              <a:t> </a:t>
            </a:r>
            <a:r>
              <a:rPr lang="en-US" dirty="0"/>
              <a:t>and tray slope at 15%</a:t>
            </a:r>
          </a:p>
          <a:p>
            <a:pPr marL="514350" indent="-514350">
              <a:buAutoNum type="arabicPeriod"/>
            </a:pPr>
            <a:r>
              <a:rPr lang="en-US" dirty="0"/>
              <a:t>Setup water circulation pipe from nutrient tank to tray and return</a:t>
            </a:r>
            <a:br>
              <a:rPr lang="en-US" dirty="0"/>
            </a:br>
            <a:r>
              <a:rPr lang="en-US" dirty="0"/>
              <a:t>pipe for water return</a:t>
            </a:r>
          </a:p>
          <a:p>
            <a:pPr marL="514350" indent="-514350">
              <a:buAutoNum type="arabicPeriod"/>
            </a:pPr>
            <a:r>
              <a:rPr lang="en-US" dirty="0"/>
              <a:t>Setup water spray for maintain water level in vegetable</a:t>
            </a:r>
          </a:p>
          <a:p>
            <a:pPr marL="514350" indent="-514350">
              <a:buAutoNum type="arabicPeriod"/>
            </a:pPr>
            <a:endParaRPr lang="th-TH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C81D62D-FD0D-48FA-9AE8-BCF34C39D931}"/>
              </a:ext>
            </a:extLst>
          </p:cNvPr>
          <p:cNvSpPr/>
          <p:nvPr/>
        </p:nvSpPr>
        <p:spPr>
          <a:xfrm>
            <a:off x="536601" y="1190577"/>
            <a:ext cx="102989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Step :</a:t>
            </a:r>
            <a:endParaRPr lang="th-TH" b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8EBBDD3-04E0-44D1-8B37-F833D5F284B1}"/>
              </a:ext>
            </a:extLst>
          </p:cNvPr>
          <p:cNvSpPr/>
          <p:nvPr/>
        </p:nvSpPr>
        <p:spPr>
          <a:xfrm>
            <a:off x="4211695" y="698215"/>
            <a:ext cx="357674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3600" b="1" dirty="0" err="1"/>
              <a:t>Setup</a:t>
            </a:r>
            <a:r>
              <a:rPr lang="th-TH" sz="3600" b="1" dirty="0"/>
              <a:t> </a:t>
            </a:r>
            <a:r>
              <a:rPr lang="th-TH" sz="3600" b="1" dirty="0" err="1"/>
              <a:t>the</a:t>
            </a:r>
            <a:r>
              <a:rPr lang="th-TH" sz="3600" b="1" dirty="0"/>
              <a:t> </a:t>
            </a:r>
            <a:r>
              <a:rPr lang="th-TH" sz="3600" b="1" dirty="0" err="1"/>
              <a:t>system</a:t>
            </a:r>
            <a:r>
              <a:rPr lang="th-TH" sz="3600" b="1" dirty="0"/>
              <a:t> </a:t>
            </a:r>
          </a:p>
        </p:txBody>
      </p:sp>
      <p:pic>
        <p:nvPicPr>
          <p:cNvPr id="8194" name="Picture 2" descr="Image result for nft">
            <a:extLst>
              <a:ext uri="{FF2B5EF4-FFF2-40B4-BE49-F238E27FC236}">
                <a16:creationId xmlns:a16="http://schemas.microsoft.com/office/drawing/2014/main" id="{462E9D52-A9E7-4255-869B-143D8650D8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8262" y="3864439"/>
            <a:ext cx="3333750" cy="2238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Image result for water spray netafim">
            <a:extLst>
              <a:ext uri="{FF2B5EF4-FFF2-40B4-BE49-F238E27FC236}">
                <a16:creationId xmlns:a16="http://schemas.microsoft.com/office/drawing/2014/main" id="{3AE02261-3CD6-4B57-B126-C80559455F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0755" y="3864439"/>
            <a:ext cx="3356278" cy="2235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B4804ACA-D529-43BF-A4AC-CD5DA626107D}"/>
              </a:ext>
            </a:extLst>
          </p:cNvPr>
          <p:cNvSpPr txBox="1"/>
          <p:nvPr/>
        </p:nvSpPr>
        <p:spPr>
          <a:xfrm>
            <a:off x="11752976" y="6519446"/>
            <a:ext cx="3994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19</a:t>
            </a:r>
            <a:endParaRPr lang="th-TH" sz="1600" dirty="0"/>
          </a:p>
        </p:txBody>
      </p:sp>
    </p:spTree>
    <p:extLst>
      <p:ext uri="{BB962C8B-B14F-4D97-AF65-F5344CB8AC3E}">
        <p14:creationId xmlns:p14="http://schemas.microsoft.com/office/powerpoint/2010/main" val="7864904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167A5FB-D07B-4E7A-951B-A0113BD25919}"/>
              </a:ext>
            </a:extLst>
          </p:cNvPr>
          <p:cNvSpPr/>
          <p:nvPr/>
        </p:nvSpPr>
        <p:spPr>
          <a:xfrm>
            <a:off x="0" y="304800"/>
            <a:ext cx="12192000" cy="101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44C698B-D089-4CB7-9E54-E8AC94EE9979}"/>
              </a:ext>
            </a:extLst>
          </p:cNvPr>
          <p:cNvSpPr txBox="1">
            <a:spLocks/>
          </p:cNvSpPr>
          <p:nvPr/>
        </p:nvSpPr>
        <p:spPr>
          <a:xfrm>
            <a:off x="-78829" y="-50800"/>
            <a:ext cx="12270829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</a:pPr>
            <a:r>
              <a:rPr kumimoji="0" lang="en-US" sz="15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:: THAILAND :: 					                            </a:t>
            </a:r>
            <a:r>
              <a:rPr lang="en-US" sz="15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Training Course on “ Innovative Production with Hydroponic Technique”</a:t>
            </a:r>
            <a:r>
              <a:rPr lang="en-US" sz="15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 </a:t>
            </a: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77ABD5B-6AB5-4099-BA22-396DEBD0EF00}"/>
              </a:ext>
            </a:extLst>
          </p:cNvPr>
          <p:cNvSpPr/>
          <p:nvPr/>
        </p:nvSpPr>
        <p:spPr>
          <a:xfrm>
            <a:off x="1222666" y="1851626"/>
            <a:ext cx="6666953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1. Mix </a:t>
            </a:r>
            <a:r>
              <a:rPr lang="th-TH" dirty="0"/>
              <a:t> </a:t>
            </a:r>
            <a:r>
              <a:rPr lang="en-US" dirty="0"/>
              <a:t>perlite and Vermiculite  ratio 4:1</a:t>
            </a:r>
            <a:endParaRPr lang="th-TH" dirty="0"/>
          </a:p>
          <a:p>
            <a:r>
              <a:rPr lang="en-US" dirty="0"/>
              <a:t>2. Put a seed in a media deep 0.5 cm. </a:t>
            </a:r>
          </a:p>
          <a:p>
            <a:r>
              <a:rPr lang="en-US" dirty="0"/>
              <a:t>3. Watering 3 times (Moring, Noon, Evening)</a:t>
            </a:r>
            <a:endParaRPr lang="th-TH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C81D62D-FD0D-48FA-9AE8-BCF34C39D931}"/>
              </a:ext>
            </a:extLst>
          </p:cNvPr>
          <p:cNvSpPr/>
          <p:nvPr/>
        </p:nvSpPr>
        <p:spPr>
          <a:xfrm>
            <a:off x="536601" y="1190577"/>
            <a:ext cx="102989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Step :</a:t>
            </a:r>
            <a:endParaRPr lang="th-TH" b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8EBBDD3-04E0-44D1-8B37-F833D5F284B1}"/>
              </a:ext>
            </a:extLst>
          </p:cNvPr>
          <p:cNvSpPr/>
          <p:nvPr/>
        </p:nvSpPr>
        <p:spPr>
          <a:xfrm>
            <a:off x="4211695" y="698215"/>
            <a:ext cx="327128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/>
              <a:t>Prepare seeding</a:t>
            </a:r>
            <a:endParaRPr lang="th-TH" sz="3600" b="1" dirty="0"/>
          </a:p>
        </p:txBody>
      </p:sp>
      <p:pic>
        <p:nvPicPr>
          <p:cNvPr id="9" name="Picture 3" descr="C:\Users\Administrator\Downloads\ภาดเพาะ.jpg">
            <a:extLst>
              <a:ext uri="{FF2B5EF4-FFF2-40B4-BE49-F238E27FC236}">
                <a16:creationId xmlns:a16="http://schemas.microsoft.com/office/drawing/2014/main" id="{7FCA935B-3348-4787-944A-6E3D55A81E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91660" y="3795760"/>
            <a:ext cx="4312766" cy="2415149"/>
          </a:xfrm>
          <a:prstGeom prst="rect">
            <a:avLst/>
          </a:prstGeom>
          <a:noFill/>
        </p:spPr>
      </p:pic>
      <p:pic>
        <p:nvPicPr>
          <p:cNvPr id="11" name="Picture 2" descr="C:\Users\Administrator\Downloads\อนุบาล1.jpg">
            <a:extLst>
              <a:ext uri="{FF2B5EF4-FFF2-40B4-BE49-F238E27FC236}">
                <a16:creationId xmlns:a16="http://schemas.microsoft.com/office/drawing/2014/main" id="{E37CFDBB-550D-4522-A2D0-C13DF4017C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80852" y="3795760"/>
            <a:ext cx="3597493" cy="2415148"/>
          </a:xfrm>
          <a:prstGeom prst="rect">
            <a:avLst/>
          </a:prstGeom>
          <a:noFill/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6AC64F2-7E11-4057-BC90-C172B59C8E3F}"/>
              </a:ext>
            </a:extLst>
          </p:cNvPr>
          <p:cNvSpPr txBox="1"/>
          <p:nvPr/>
        </p:nvSpPr>
        <p:spPr>
          <a:xfrm>
            <a:off x="11752976" y="6519446"/>
            <a:ext cx="3994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20</a:t>
            </a:r>
            <a:endParaRPr lang="th-TH" sz="1600" dirty="0"/>
          </a:p>
        </p:txBody>
      </p:sp>
    </p:spTree>
    <p:extLst>
      <p:ext uri="{BB962C8B-B14F-4D97-AF65-F5344CB8AC3E}">
        <p14:creationId xmlns:p14="http://schemas.microsoft.com/office/powerpoint/2010/main" val="14131309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167A5FB-D07B-4E7A-951B-A0113BD25919}"/>
              </a:ext>
            </a:extLst>
          </p:cNvPr>
          <p:cNvSpPr/>
          <p:nvPr/>
        </p:nvSpPr>
        <p:spPr>
          <a:xfrm>
            <a:off x="0" y="304800"/>
            <a:ext cx="12192000" cy="101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44C698B-D089-4CB7-9E54-E8AC94EE9979}"/>
              </a:ext>
            </a:extLst>
          </p:cNvPr>
          <p:cNvSpPr txBox="1">
            <a:spLocks/>
          </p:cNvSpPr>
          <p:nvPr/>
        </p:nvSpPr>
        <p:spPr>
          <a:xfrm>
            <a:off x="-78829" y="-50800"/>
            <a:ext cx="12270829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</a:pPr>
            <a:r>
              <a:rPr kumimoji="0" lang="en-US" sz="15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:: THAILAND :: 					                            </a:t>
            </a:r>
            <a:r>
              <a:rPr lang="en-US" sz="15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Training Course on “ Innovative Production with Hydroponic Technique”</a:t>
            </a:r>
            <a:r>
              <a:rPr lang="en-US" sz="15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 </a:t>
            </a: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8EBBDD3-04E0-44D1-8B37-F833D5F284B1}"/>
              </a:ext>
            </a:extLst>
          </p:cNvPr>
          <p:cNvSpPr/>
          <p:nvPr/>
        </p:nvSpPr>
        <p:spPr>
          <a:xfrm>
            <a:off x="4211695" y="698215"/>
            <a:ext cx="185018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/>
              <a:t>Planning</a:t>
            </a:r>
            <a:endParaRPr lang="th-TH" sz="3600" b="1" dirty="0"/>
          </a:p>
        </p:txBody>
      </p:sp>
      <p:sp>
        <p:nvSpPr>
          <p:cNvPr id="30" name="ลูกศรลง 66">
            <a:extLst>
              <a:ext uri="{FF2B5EF4-FFF2-40B4-BE49-F238E27FC236}">
                <a16:creationId xmlns:a16="http://schemas.microsoft.com/office/drawing/2014/main" id="{C9BCE647-3AB5-4C20-8368-2D69A0D5A9A8}"/>
              </a:ext>
            </a:extLst>
          </p:cNvPr>
          <p:cNvSpPr/>
          <p:nvPr/>
        </p:nvSpPr>
        <p:spPr>
          <a:xfrm rot="5400000">
            <a:off x="7524864" y="4844812"/>
            <a:ext cx="360040" cy="504056"/>
          </a:xfrm>
          <a:prstGeom prst="down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AF8FADC-514C-4A8C-9BBA-D108BD460A30}"/>
              </a:ext>
            </a:extLst>
          </p:cNvPr>
          <p:cNvSpPr/>
          <p:nvPr/>
        </p:nvSpPr>
        <p:spPr>
          <a:xfrm>
            <a:off x="8204931" y="4448768"/>
            <a:ext cx="1584176" cy="12961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Week 1</a:t>
            </a:r>
            <a:br>
              <a:rPr lang="en-US" sz="2000" dirty="0"/>
            </a:br>
            <a:r>
              <a:rPr lang="en-US" sz="2000" dirty="0"/>
              <a:t>(Nursery 1)</a:t>
            </a:r>
            <a:endParaRPr lang="th-TH" sz="2000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724F9539-25F9-4D6C-ABF9-E18A6F879612}"/>
              </a:ext>
            </a:extLst>
          </p:cNvPr>
          <p:cNvSpPr/>
          <p:nvPr/>
        </p:nvSpPr>
        <p:spPr>
          <a:xfrm>
            <a:off x="5622689" y="4448768"/>
            <a:ext cx="1584176" cy="12961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Week 2-3</a:t>
            </a:r>
            <a:br>
              <a:rPr lang="en-US" sz="2000" dirty="0"/>
            </a:br>
            <a:r>
              <a:rPr lang="en-US" sz="2000" dirty="0"/>
              <a:t>(Nursery 2)</a:t>
            </a:r>
            <a:endParaRPr lang="th-TH" sz="2000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601DC629-6AD4-4A4B-8BA2-508F44868E56}"/>
              </a:ext>
            </a:extLst>
          </p:cNvPr>
          <p:cNvSpPr/>
          <p:nvPr/>
        </p:nvSpPr>
        <p:spPr>
          <a:xfrm>
            <a:off x="1304263" y="1887703"/>
            <a:ext cx="1584176" cy="12961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Week 4-6</a:t>
            </a:r>
            <a:br>
              <a:rPr lang="en-US" sz="2000" dirty="0"/>
            </a:br>
            <a:r>
              <a:rPr lang="en-US" sz="2000" dirty="0"/>
              <a:t>(Growing)</a:t>
            </a:r>
          </a:p>
          <a:p>
            <a:pPr algn="ctr"/>
            <a:r>
              <a:rPr lang="en-US" sz="2000" dirty="0"/>
              <a:t>3 Tables</a:t>
            </a:r>
          </a:p>
          <a:p>
            <a:pPr algn="ctr"/>
            <a:r>
              <a:rPr lang="en-US" sz="2000" dirty="0"/>
              <a:t>1152 plants</a:t>
            </a:r>
            <a:endParaRPr lang="th-TH" sz="2000" dirty="0"/>
          </a:p>
        </p:txBody>
      </p:sp>
      <p:sp>
        <p:nvSpPr>
          <p:cNvPr id="48" name="ลูกศรลง 66">
            <a:extLst>
              <a:ext uri="{FF2B5EF4-FFF2-40B4-BE49-F238E27FC236}">
                <a16:creationId xmlns:a16="http://schemas.microsoft.com/office/drawing/2014/main" id="{9C6245FB-4D95-4EF6-85EE-408865CCF727}"/>
              </a:ext>
            </a:extLst>
          </p:cNvPr>
          <p:cNvSpPr/>
          <p:nvPr/>
        </p:nvSpPr>
        <p:spPr>
          <a:xfrm rot="5400000">
            <a:off x="4875652" y="4844812"/>
            <a:ext cx="360040" cy="504056"/>
          </a:xfrm>
          <a:prstGeom prst="down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51" name="ลูกศรลง 66">
            <a:extLst>
              <a:ext uri="{FF2B5EF4-FFF2-40B4-BE49-F238E27FC236}">
                <a16:creationId xmlns:a16="http://schemas.microsoft.com/office/drawing/2014/main" id="{232C9CA4-6C80-49E6-9EA9-5EE69B40BB32}"/>
              </a:ext>
            </a:extLst>
          </p:cNvPr>
          <p:cNvSpPr/>
          <p:nvPr/>
        </p:nvSpPr>
        <p:spPr>
          <a:xfrm rot="5400000">
            <a:off x="4180827" y="4844812"/>
            <a:ext cx="360040" cy="504056"/>
          </a:xfrm>
          <a:prstGeom prst="down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52" name="ลูกศรลง 66">
            <a:extLst>
              <a:ext uri="{FF2B5EF4-FFF2-40B4-BE49-F238E27FC236}">
                <a16:creationId xmlns:a16="http://schemas.microsoft.com/office/drawing/2014/main" id="{AB0467F7-B7C0-4B69-86D5-FAC50EAF2D3F}"/>
              </a:ext>
            </a:extLst>
          </p:cNvPr>
          <p:cNvSpPr/>
          <p:nvPr/>
        </p:nvSpPr>
        <p:spPr>
          <a:xfrm rot="5400000">
            <a:off x="3486002" y="4847078"/>
            <a:ext cx="360040" cy="504056"/>
          </a:xfrm>
          <a:prstGeom prst="down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53" name="ลูกศรลง 66">
            <a:extLst>
              <a:ext uri="{FF2B5EF4-FFF2-40B4-BE49-F238E27FC236}">
                <a16:creationId xmlns:a16="http://schemas.microsoft.com/office/drawing/2014/main" id="{3EF56B6F-EC50-40C6-B108-4FDDE0AE5E48}"/>
              </a:ext>
            </a:extLst>
          </p:cNvPr>
          <p:cNvSpPr/>
          <p:nvPr/>
        </p:nvSpPr>
        <p:spPr>
          <a:xfrm rot="5400000">
            <a:off x="2791177" y="4844812"/>
            <a:ext cx="360040" cy="504056"/>
          </a:xfrm>
          <a:prstGeom prst="down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54" name="ลูกศรลง 66">
            <a:extLst>
              <a:ext uri="{FF2B5EF4-FFF2-40B4-BE49-F238E27FC236}">
                <a16:creationId xmlns:a16="http://schemas.microsoft.com/office/drawing/2014/main" id="{4ED0994F-2E93-479A-BD4E-0E07DD67F616}"/>
              </a:ext>
            </a:extLst>
          </p:cNvPr>
          <p:cNvSpPr/>
          <p:nvPr/>
        </p:nvSpPr>
        <p:spPr>
          <a:xfrm rot="10800000">
            <a:off x="1916333" y="3899604"/>
            <a:ext cx="360040" cy="504056"/>
          </a:xfrm>
          <a:prstGeom prst="down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55" name="ลูกศรลง 66">
            <a:extLst>
              <a:ext uri="{FF2B5EF4-FFF2-40B4-BE49-F238E27FC236}">
                <a16:creationId xmlns:a16="http://schemas.microsoft.com/office/drawing/2014/main" id="{F322EB5F-DC91-4CD7-8A1B-D144E4ED0DA0}"/>
              </a:ext>
            </a:extLst>
          </p:cNvPr>
          <p:cNvSpPr/>
          <p:nvPr/>
        </p:nvSpPr>
        <p:spPr>
          <a:xfrm rot="10800000">
            <a:off x="1916332" y="4592784"/>
            <a:ext cx="360040" cy="504056"/>
          </a:xfrm>
          <a:prstGeom prst="down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57" name="ลูกศรลง 66">
            <a:extLst>
              <a:ext uri="{FF2B5EF4-FFF2-40B4-BE49-F238E27FC236}">
                <a16:creationId xmlns:a16="http://schemas.microsoft.com/office/drawing/2014/main" id="{ADE1A22D-DF6C-45DC-B048-8D08987F4430}"/>
              </a:ext>
            </a:extLst>
          </p:cNvPr>
          <p:cNvSpPr/>
          <p:nvPr/>
        </p:nvSpPr>
        <p:spPr>
          <a:xfrm rot="10800000">
            <a:off x="1916332" y="3254970"/>
            <a:ext cx="360040" cy="504056"/>
          </a:xfrm>
          <a:prstGeom prst="down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1A028F1F-C51D-4C92-AFB8-8094F1B5B4D2}"/>
              </a:ext>
            </a:extLst>
          </p:cNvPr>
          <p:cNvSpPr/>
          <p:nvPr/>
        </p:nvSpPr>
        <p:spPr>
          <a:xfrm>
            <a:off x="3587815" y="1881187"/>
            <a:ext cx="1584176" cy="12961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Week 4-6</a:t>
            </a:r>
            <a:br>
              <a:rPr lang="en-US" sz="2000" dirty="0"/>
            </a:br>
            <a:r>
              <a:rPr lang="en-US" sz="2000" dirty="0"/>
              <a:t>(Growing)</a:t>
            </a:r>
          </a:p>
          <a:p>
            <a:pPr algn="ctr"/>
            <a:r>
              <a:rPr lang="en-US" sz="2000" dirty="0"/>
              <a:t>3 Tables</a:t>
            </a:r>
            <a:endParaRPr lang="th-TH" sz="2000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DD2806A9-B681-4FCB-A3F8-3C02078E13BC}"/>
              </a:ext>
            </a:extLst>
          </p:cNvPr>
          <p:cNvSpPr/>
          <p:nvPr/>
        </p:nvSpPr>
        <p:spPr>
          <a:xfrm>
            <a:off x="5852719" y="1881187"/>
            <a:ext cx="1584176" cy="12961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Week 4-6</a:t>
            </a:r>
            <a:br>
              <a:rPr lang="en-US" sz="2000" dirty="0"/>
            </a:br>
            <a:r>
              <a:rPr lang="en-US" sz="2000" dirty="0"/>
              <a:t>(Growing)</a:t>
            </a:r>
          </a:p>
          <a:p>
            <a:pPr algn="ctr"/>
            <a:r>
              <a:rPr lang="en-US" sz="2000" dirty="0"/>
              <a:t>3 Tables</a:t>
            </a:r>
            <a:endParaRPr lang="th-TH" sz="2000" dirty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0DB822C6-E8B7-451B-BB5E-6D26B3B14B40}"/>
              </a:ext>
            </a:extLst>
          </p:cNvPr>
          <p:cNvSpPr/>
          <p:nvPr/>
        </p:nvSpPr>
        <p:spPr>
          <a:xfrm>
            <a:off x="8117623" y="1866955"/>
            <a:ext cx="1584176" cy="12961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Week 4-6</a:t>
            </a:r>
            <a:br>
              <a:rPr lang="en-US" sz="2000" dirty="0"/>
            </a:br>
            <a:r>
              <a:rPr lang="en-US" sz="2000" dirty="0"/>
              <a:t>(Growing)</a:t>
            </a:r>
          </a:p>
          <a:p>
            <a:pPr algn="ctr"/>
            <a:r>
              <a:rPr lang="en-US" sz="2000" dirty="0"/>
              <a:t>3 Tables</a:t>
            </a:r>
            <a:endParaRPr lang="th-TH" sz="2000" dirty="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3BF89576-AF11-4565-93A2-F1D40DA1E72C}"/>
              </a:ext>
            </a:extLst>
          </p:cNvPr>
          <p:cNvSpPr/>
          <p:nvPr/>
        </p:nvSpPr>
        <p:spPr>
          <a:xfrm>
            <a:off x="4360847" y="6226385"/>
            <a:ext cx="32886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Seeding every 7 days</a:t>
            </a:r>
            <a:endParaRPr lang="th-TH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E699F446-9C3C-4881-B82E-BBCF3C2B220B}"/>
              </a:ext>
            </a:extLst>
          </p:cNvPr>
          <p:cNvSpPr txBox="1"/>
          <p:nvPr/>
        </p:nvSpPr>
        <p:spPr>
          <a:xfrm>
            <a:off x="11752976" y="6519446"/>
            <a:ext cx="3994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21</a:t>
            </a:r>
            <a:endParaRPr lang="th-TH" sz="1600" dirty="0"/>
          </a:p>
        </p:txBody>
      </p:sp>
    </p:spTree>
    <p:extLst>
      <p:ext uri="{BB962C8B-B14F-4D97-AF65-F5344CB8AC3E}">
        <p14:creationId xmlns:p14="http://schemas.microsoft.com/office/powerpoint/2010/main" val="17567990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167A5FB-D07B-4E7A-951B-A0113BD25919}"/>
              </a:ext>
            </a:extLst>
          </p:cNvPr>
          <p:cNvSpPr/>
          <p:nvPr/>
        </p:nvSpPr>
        <p:spPr>
          <a:xfrm>
            <a:off x="0" y="304800"/>
            <a:ext cx="12192000" cy="101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44C698B-D089-4CB7-9E54-E8AC94EE9979}"/>
              </a:ext>
            </a:extLst>
          </p:cNvPr>
          <p:cNvSpPr txBox="1">
            <a:spLocks/>
          </p:cNvSpPr>
          <p:nvPr/>
        </p:nvSpPr>
        <p:spPr>
          <a:xfrm>
            <a:off x="-78829" y="-50800"/>
            <a:ext cx="12270829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</a:pPr>
            <a:r>
              <a:rPr kumimoji="0" lang="en-US" sz="15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:: THAILAND :: 					                            </a:t>
            </a:r>
            <a:r>
              <a:rPr lang="en-US" sz="15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Training Course on “ Innovative Production with Hydroponic Technique”</a:t>
            </a:r>
            <a:r>
              <a:rPr lang="en-US" sz="15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 </a:t>
            </a: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8EBBDD3-04E0-44D1-8B37-F833D5F284B1}"/>
              </a:ext>
            </a:extLst>
          </p:cNvPr>
          <p:cNvSpPr/>
          <p:nvPr/>
        </p:nvSpPr>
        <p:spPr>
          <a:xfrm>
            <a:off x="4211695" y="698215"/>
            <a:ext cx="185018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/>
              <a:t>Planning</a:t>
            </a:r>
            <a:endParaRPr lang="th-TH" sz="3600" b="1" dirty="0"/>
          </a:p>
        </p:txBody>
      </p:sp>
      <p:sp>
        <p:nvSpPr>
          <p:cNvPr id="30" name="ลูกศรลง 66">
            <a:extLst>
              <a:ext uri="{FF2B5EF4-FFF2-40B4-BE49-F238E27FC236}">
                <a16:creationId xmlns:a16="http://schemas.microsoft.com/office/drawing/2014/main" id="{C9BCE647-3AB5-4C20-8368-2D69A0D5A9A8}"/>
              </a:ext>
            </a:extLst>
          </p:cNvPr>
          <p:cNvSpPr/>
          <p:nvPr/>
        </p:nvSpPr>
        <p:spPr>
          <a:xfrm rot="5400000">
            <a:off x="7524864" y="4844812"/>
            <a:ext cx="360040" cy="504056"/>
          </a:xfrm>
          <a:prstGeom prst="down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AF8FADC-514C-4A8C-9BBA-D108BD460A30}"/>
              </a:ext>
            </a:extLst>
          </p:cNvPr>
          <p:cNvSpPr/>
          <p:nvPr/>
        </p:nvSpPr>
        <p:spPr>
          <a:xfrm>
            <a:off x="8204931" y="4448768"/>
            <a:ext cx="1584176" cy="12961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Week 1</a:t>
            </a:r>
            <a:br>
              <a:rPr lang="en-US" sz="2000" dirty="0"/>
            </a:br>
            <a:r>
              <a:rPr lang="en-US" sz="2000" dirty="0"/>
              <a:t>(Nursery 1)</a:t>
            </a:r>
            <a:endParaRPr lang="th-TH" sz="2000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724F9539-25F9-4D6C-ABF9-E18A6F879612}"/>
              </a:ext>
            </a:extLst>
          </p:cNvPr>
          <p:cNvSpPr/>
          <p:nvPr/>
        </p:nvSpPr>
        <p:spPr>
          <a:xfrm>
            <a:off x="5622689" y="4448768"/>
            <a:ext cx="1584176" cy="12961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Week 2-3</a:t>
            </a:r>
            <a:br>
              <a:rPr lang="en-US" sz="2000" dirty="0"/>
            </a:br>
            <a:r>
              <a:rPr lang="en-US" sz="2000" dirty="0"/>
              <a:t>(Nursery 2)</a:t>
            </a:r>
            <a:endParaRPr lang="th-TH" sz="2000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601DC629-6AD4-4A4B-8BA2-508F44868E56}"/>
              </a:ext>
            </a:extLst>
          </p:cNvPr>
          <p:cNvSpPr/>
          <p:nvPr/>
        </p:nvSpPr>
        <p:spPr>
          <a:xfrm>
            <a:off x="1304263" y="1887703"/>
            <a:ext cx="1584176" cy="12961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Week 4-6</a:t>
            </a:r>
            <a:br>
              <a:rPr lang="en-US" sz="2000" dirty="0"/>
            </a:br>
            <a:r>
              <a:rPr lang="en-US" sz="2000" dirty="0"/>
              <a:t>(Growing)</a:t>
            </a:r>
          </a:p>
          <a:p>
            <a:pPr algn="ctr"/>
            <a:r>
              <a:rPr lang="en-US" sz="2000" dirty="0"/>
              <a:t>3 Tables</a:t>
            </a:r>
          </a:p>
          <a:p>
            <a:pPr algn="ctr"/>
            <a:r>
              <a:rPr lang="en-US" sz="2000" dirty="0"/>
              <a:t>1152 plants</a:t>
            </a:r>
            <a:endParaRPr lang="th-TH" sz="2000" dirty="0"/>
          </a:p>
        </p:txBody>
      </p:sp>
      <p:sp>
        <p:nvSpPr>
          <p:cNvPr id="48" name="ลูกศรลง 66">
            <a:extLst>
              <a:ext uri="{FF2B5EF4-FFF2-40B4-BE49-F238E27FC236}">
                <a16:creationId xmlns:a16="http://schemas.microsoft.com/office/drawing/2014/main" id="{9C6245FB-4D95-4EF6-85EE-408865CCF727}"/>
              </a:ext>
            </a:extLst>
          </p:cNvPr>
          <p:cNvSpPr/>
          <p:nvPr/>
        </p:nvSpPr>
        <p:spPr>
          <a:xfrm rot="5400000">
            <a:off x="4875652" y="4844812"/>
            <a:ext cx="360040" cy="504056"/>
          </a:xfrm>
          <a:prstGeom prst="down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54" name="ลูกศรลง 66">
            <a:extLst>
              <a:ext uri="{FF2B5EF4-FFF2-40B4-BE49-F238E27FC236}">
                <a16:creationId xmlns:a16="http://schemas.microsoft.com/office/drawing/2014/main" id="{4ED0994F-2E93-479A-BD4E-0E07DD67F616}"/>
              </a:ext>
            </a:extLst>
          </p:cNvPr>
          <p:cNvSpPr/>
          <p:nvPr/>
        </p:nvSpPr>
        <p:spPr>
          <a:xfrm rot="10800000">
            <a:off x="4211696" y="4073276"/>
            <a:ext cx="360040" cy="504056"/>
          </a:xfrm>
          <a:prstGeom prst="down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57" name="ลูกศรลง 66">
            <a:extLst>
              <a:ext uri="{FF2B5EF4-FFF2-40B4-BE49-F238E27FC236}">
                <a16:creationId xmlns:a16="http://schemas.microsoft.com/office/drawing/2014/main" id="{ADE1A22D-DF6C-45DC-B048-8D08987F4430}"/>
              </a:ext>
            </a:extLst>
          </p:cNvPr>
          <p:cNvSpPr/>
          <p:nvPr/>
        </p:nvSpPr>
        <p:spPr>
          <a:xfrm rot="10800000">
            <a:off x="4211695" y="3428642"/>
            <a:ext cx="360040" cy="504056"/>
          </a:xfrm>
          <a:prstGeom prst="down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1A028F1F-C51D-4C92-AFB8-8094F1B5B4D2}"/>
              </a:ext>
            </a:extLst>
          </p:cNvPr>
          <p:cNvSpPr/>
          <p:nvPr/>
        </p:nvSpPr>
        <p:spPr>
          <a:xfrm>
            <a:off x="3587815" y="1881187"/>
            <a:ext cx="1584176" cy="12961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Week 4-6</a:t>
            </a:r>
            <a:br>
              <a:rPr lang="en-US" sz="2000" dirty="0"/>
            </a:br>
            <a:r>
              <a:rPr lang="en-US" sz="2000" dirty="0"/>
              <a:t>(Growing)</a:t>
            </a:r>
          </a:p>
          <a:p>
            <a:pPr algn="ctr"/>
            <a:r>
              <a:rPr lang="en-US" sz="2000" dirty="0"/>
              <a:t>3 Tables</a:t>
            </a:r>
            <a:endParaRPr lang="th-TH" sz="2000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DD2806A9-B681-4FCB-A3F8-3C02078E13BC}"/>
              </a:ext>
            </a:extLst>
          </p:cNvPr>
          <p:cNvSpPr/>
          <p:nvPr/>
        </p:nvSpPr>
        <p:spPr>
          <a:xfrm>
            <a:off x="5852719" y="1881187"/>
            <a:ext cx="1584176" cy="12961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Week 4-6</a:t>
            </a:r>
            <a:br>
              <a:rPr lang="en-US" sz="2000" dirty="0"/>
            </a:br>
            <a:r>
              <a:rPr lang="en-US" sz="2000" dirty="0"/>
              <a:t>(Growing)</a:t>
            </a:r>
          </a:p>
          <a:p>
            <a:pPr algn="ctr"/>
            <a:r>
              <a:rPr lang="en-US" sz="2000" dirty="0"/>
              <a:t>3 Tables</a:t>
            </a:r>
            <a:endParaRPr lang="th-TH" sz="2000" dirty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0DB822C6-E8B7-451B-BB5E-6D26B3B14B40}"/>
              </a:ext>
            </a:extLst>
          </p:cNvPr>
          <p:cNvSpPr/>
          <p:nvPr/>
        </p:nvSpPr>
        <p:spPr>
          <a:xfrm>
            <a:off x="8117623" y="1866955"/>
            <a:ext cx="1584176" cy="12961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Week 4-6</a:t>
            </a:r>
            <a:br>
              <a:rPr lang="en-US" sz="2000" dirty="0"/>
            </a:br>
            <a:r>
              <a:rPr lang="en-US" sz="2000" dirty="0"/>
              <a:t>(Growing)</a:t>
            </a:r>
          </a:p>
          <a:p>
            <a:pPr algn="ctr"/>
            <a:r>
              <a:rPr lang="en-US" sz="2000" dirty="0"/>
              <a:t>3 Tables</a:t>
            </a:r>
            <a:endParaRPr lang="th-TH" sz="20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A1A6FF0-47BA-4264-AE76-C7DB4E86EF2C}"/>
              </a:ext>
            </a:extLst>
          </p:cNvPr>
          <p:cNvSpPr txBox="1"/>
          <p:nvPr/>
        </p:nvSpPr>
        <p:spPr>
          <a:xfrm>
            <a:off x="11752976" y="6519446"/>
            <a:ext cx="3994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22</a:t>
            </a:r>
            <a:endParaRPr lang="th-TH" sz="1600" dirty="0"/>
          </a:p>
        </p:txBody>
      </p:sp>
    </p:spTree>
    <p:extLst>
      <p:ext uri="{BB962C8B-B14F-4D97-AF65-F5344CB8AC3E}">
        <p14:creationId xmlns:p14="http://schemas.microsoft.com/office/powerpoint/2010/main" val="29290234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167A5FB-D07B-4E7A-951B-A0113BD25919}"/>
              </a:ext>
            </a:extLst>
          </p:cNvPr>
          <p:cNvSpPr/>
          <p:nvPr/>
        </p:nvSpPr>
        <p:spPr>
          <a:xfrm>
            <a:off x="0" y="304800"/>
            <a:ext cx="12192000" cy="101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44C698B-D089-4CB7-9E54-E8AC94EE9979}"/>
              </a:ext>
            </a:extLst>
          </p:cNvPr>
          <p:cNvSpPr txBox="1">
            <a:spLocks/>
          </p:cNvSpPr>
          <p:nvPr/>
        </p:nvSpPr>
        <p:spPr>
          <a:xfrm>
            <a:off x="-78829" y="-50800"/>
            <a:ext cx="12270829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</a:pPr>
            <a:r>
              <a:rPr kumimoji="0" lang="en-US" sz="15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:: THAILAND :: 					                            </a:t>
            </a:r>
            <a:r>
              <a:rPr lang="en-US" sz="15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Training Course on “ Innovative Production with Hydroponic Technique”</a:t>
            </a:r>
            <a:r>
              <a:rPr lang="en-US" sz="15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 </a:t>
            </a: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8EBBDD3-04E0-44D1-8B37-F833D5F284B1}"/>
              </a:ext>
            </a:extLst>
          </p:cNvPr>
          <p:cNvSpPr/>
          <p:nvPr/>
        </p:nvSpPr>
        <p:spPr>
          <a:xfrm>
            <a:off x="4211695" y="698215"/>
            <a:ext cx="185018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/>
              <a:t>Planning</a:t>
            </a:r>
            <a:endParaRPr lang="th-TH" sz="3600" b="1" dirty="0"/>
          </a:p>
        </p:txBody>
      </p:sp>
      <p:sp>
        <p:nvSpPr>
          <p:cNvPr id="30" name="ลูกศรลง 66">
            <a:extLst>
              <a:ext uri="{FF2B5EF4-FFF2-40B4-BE49-F238E27FC236}">
                <a16:creationId xmlns:a16="http://schemas.microsoft.com/office/drawing/2014/main" id="{C9BCE647-3AB5-4C20-8368-2D69A0D5A9A8}"/>
              </a:ext>
            </a:extLst>
          </p:cNvPr>
          <p:cNvSpPr/>
          <p:nvPr/>
        </p:nvSpPr>
        <p:spPr>
          <a:xfrm rot="5400000">
            <a:off x="7524864" y="4844812"/>
            <a:ext cx="360040" cy="504056"/>
          </a:xfrm>
          <a:prstGeom prst="down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AF8FADC-514C-4A8C-9BBA-D108BD460A30}"/>
              </a:ext>
            </a:extLst>
          </p:cNvPr>
          <p:cNvSpPr/>
          <p:nvPr/>
        </p:nvSpPr>
        <p:spPr>
          <a:xfrm>
            <a:off x="8204931" y="4448768"/>
            <a:ext cx="1584176" cy="12961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Week 1</a:t>
            </a:r>
            <a:br>
              <a:rPr lang="en-US" sz="2000" dirty="0"/>
            </a:br>
            <a:r>
              <a:rPr lang="en-US" sz="2000" dirty="0"/>
              <a:t>(Nursery 1)</a:t>
            </a:r>
            <a:endParaRPr lang="th-TH" sz="2000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724F9539-25F9-4D6C-ABF9-E18A6F879612}"/>
              </a:ext>
            </a:extLst>
          </p:cNvPr>
          <p:cNvSpPr/>
          <p:nvPr/>
        </p:nvSpPr>
        <p:spPr>
          <a:xfrm>
            <a:off x="5622689" y="4448768"/>
            <a:ext cx="1584176" cy="12961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Week 2-3</a:t>
            </a:r>
            <a:br>
              <a:rPr lang="en-US" sz="2000" dirty="0"/>
            </a:br>
            <a:r>
              <a:rPr lang="en-US" sz="2000" dirty="0"/>
              <a:t>(Nursery 2)</a:t>
            </a:r>
            <a:endParaRPr lang="th-TH" sz="2000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601DC629-6AD4-4A4B-8BA2-508F44868E56}"/>
              </a:ext>
            </a:extLst>
          </p:cNvPr>
          <p:cNvSpPr/>
          <p:nvPr/>
        </p:nvSpPr>
        <p:spPr>
          <a:xfrm>
            <a:off x="1304263" y="1887703"/>
            <a:ext cx="1584176" cy="12961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Week 4-6</a:t>
            </a:r>
            <a:br>
              <a:rPr lang="en-US" sz="2000" dirty="0"/>
            </a:br>
            <a:r>
              <a:rPr lang="en-US" sz="2000" dirty="0"/>
              <a:t>(Growing)</a:t>
            </a:r>
          </a:p>
          <a:p>
            <a:pPr algn="ctr"/>
            <a:r>
              <a:rPr lang="en-US" sz="2000" dirty="0"/>
              <a:t>3 Tables</a:t>
            </a:r>
          </a:p>
          <a:p>
            <a:pPr algn="ctr"/>
            <a:r>
              <a:rPr lang="en-US" sz="2000" dirty="0"/>
              <a:t>1152 plants</a:t>
            </a:r>
            <a:endParaRPr lang="th-TH" sz="2000" dirty="0"/>
          </a:p>
        </p:txBody>
      </p:sp>
      <p:sp>
        <p:nvSpPr>
          <p:cNvPr id="54" name="ลูกศรลง 66">
            <a:extLst>
              <a:ext uri="{FF2B5EF4-FFF2-40B4-BE49-F238E27FC236}">
                <a16:creationId xmlns:a16="http://schemas.microsoft.com/office/drawing/2014/main" id="{4ED0994F-2E93-479A-BD4E-0E07DD67F616}"/>
              </a:ext>
            </a:extLst>
          </p:cNvPr>
          <p:cNvSpPr/>
          <p:nvPr/>
        </p:nvSpPr>
        <p:spPr>
          <a:xfrm rot="10800000">
            <a:off x="6317333" y="3883338"/>
            <a:ext cx="360040" cy="504056"/>
          </a:xfrm>
          <a:prstGeom prst="down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57" name="ลูกศรลง 66">
            <a:extLst>
              <a:ext uri="{FF2B5EF4-FFF2-40B4-BE49-F238E27FC236}">
                <a16:creationId xmlns:a16="http://schemas.microsoft.com/office/drawing/2014/main" id="{ADE1A22D-DF6C-45DC-B048-8D08987F4430}"/>
              </a:ext>
            </a:extLst>
          </p:cNvPr>
          <p:cNvSpPr/>
          <p:nvPr/>
        </p:nvSpPr>
        <p:spPr>
          <a:xfrm rot="10800000">
            <a:off x="6317332" y="3238704"/>
            <a:ext cx="360040" cy="504056"/>
          </a:xfrm>
          <a:prstGeom prst="down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1A028F1F-C51D-4C92-AFB8-8094F1B5B4D2}"/>
              </a:ext>
            </a:extLst>
          </p:cNvPr>
          <p:cNvSpPr/>
          <p:nvPr/>
        </p:nvSpPr>
        <p:spPr>
          <a:xfrm>
            <a:off x="3587815" y="1881187"/>
            <a:ext cx="1584176" cy="12961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Week 4-6</a:t>
            </a:r>
            <a:br>
              <a:rPr lang="en-US" sz="2000" dirty="0"/>
            </a:br>
            <a:r>
              <a:rPr lang="en-US" sz="2000" dirty="0"/>
              <a:t>(Growing)</a:t>
            </a:r>
          </a:p>
          <a:p>
            <a:pPr algn="ctr"/>
            <a:r>
              <a:rPr lang="en-US" sz="2000" dirty="0"/>
              <a:t>3 Tables</a:t>
            </a:r>
            <a:endParaRPr lang="th-TH" sz="2000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DD2806A9-B681-4FCB-A3F8-3C02078E13BC}"/>
              </a:ext>
            </a:extLst>
          </p:cNvPr>
          <p:cNvSpPr/>
          <p:nvPr/>
        </p:nvSpPr>
        <p:spPr>
          <a:xfrm>
            <a:off x="5852719" y="1881187"/>
            <a:ext cx="1584176" cy="12961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Week 4-6</a:t>
            </a:r>
            <a:br>
              <a:rPr lang="en-US" sz="2000" dirty="0"/>
            </a:br>
            <a:r>
              <a:rPr lang="en-US" sz="2000" dirty="0"/>
              <a:t>(Growing)</a:t>
            </a:r>
          </a:p>
          <a:p>
            <a:pPr algn="ctr"/>
            <a:r>
              <a:rPr lang="en-US" sz="2000" dirty="0"/>
              <a:t>3 Tables</a:t>
            </a:r>
            <a:endParaRPr lang="th-TH" sz="2000" dirty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0DB822C6-E8B7-451B-BB5E-6D26B3B14B40}"/>
              </a:ext>
            </a:extLst>
          </p:cNvPr>
          <p:cNvSpPr/>
          <p:nvPr/>
        </p:nvSpPr>
        <p:spPr>
          <a:xfrm>
            <a:off x="8117623" y="1866955"/>
            <a:ext cx="1584176" cy="12961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Week 4-6</a:t>
            </a:r>
            <a:br>
              <a:rPr lang="en-US" sz="2000" dirty="0"/>
            </a:br>
            <a:r>
              <a:rPr lang="en-US" sz="2000" dirty="0"/>
              <a:t>(Growing)</a:t>
            </a:r>
          </a:p>
          <a:p>
            <a:pPr algn="ctr"/>
            <a:r>
              <a:rPr lang="en-US" sz="2000" dirty="0"/>
              <a:t>3 Tables</a:t>
            </a:r>
            <a:endParaRPr lang="th-TH" sz="20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324193B-05A3-4988-ADCC-B26529F4E8FF}"/>
              </a:ext>
            </a:extLst>
          </p:cNvPr>
          <p:cNvSpPr txBox="1"/>
          <p:nvPr/>
        </p:nvSpPr>
        <p:spPr>
          <a:xfrm>
            <a:off x="11752976" y="6519446"/>
            <a:ext cx="3994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23</a:t>
            </a:r>
            <a:endParaRPr lang="th-TH" sz="1600" dirty="0"/>
          </a:p>
        </p:txBody>
      </p:sp>
    </p:spTree>
    <p:extLst>
      <p:ext uri="{BB962C8B-B14F-4D97-AF65-F5344CB8AC3E}">
        <p14:creationId xmlns:p14="http://schemas.microsoft.com/office/powerpoint/2010/main" val="4886908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167A5FB-D07B-4E7A-951B-A0113BD25919}"/>
              </a:ext>
            </a:extLst>
          </p:cNvPr>
          <p:cNvSpPr/>
          <p:nvPr/>
        </p:nvSpPr>
        <p:spPr>
          <a:xfrm>
            <a:off x="0" y="304800"/>
            <a:ext cx="12192000" cy="101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44C698B-D089-4CB7-9E54-E8AC94EE9979}"/>
              </a:ext>
            </a:extLst>
          </p:cNvPr>
          <p:cNvSpPr txBox="1">
            <a:spLocks/>
          </p:cNvSpPr>
          <p:nvPr/>
        </p:nvSpPr>
        <p:spPr>
          <a:xfrm>
            <a:off x="-78829" y="-50800"/>
            <a:ext cx="12270829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</a:pPr>
            <a:r>
              <a:rPr kumimoji="0" lang="en-US" sz="15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:: THAILAND :: 					                            </a:t>
            </a:r>
            <a:r>
              <a:rPr lang="en-US" sz="15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Training Course on “ Innovative Production with Hydroponic Technique”</a:t>
            </a:r>
            <a:r>
              <a:rPr lang="en-US" sz="15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 </a:t>
            </a: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8EBBDD3-04E0-44D1-8B37-F833D5F284B1}"/>
              </a:ext>
            </a:extLst>
          </p:cNvPr>
          <p:cNvSpPr/>
          <p:nvPr/>
        </p:nvSpPr>
        <p:spPr>
          <a:xfrm>
            <a:off x="4211695" y="698215"/>
            <a:ext cx="185018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/>
              <a:t>Planning</a:t>
            </a:r>
            <a:endParaRPr lang="th-TH" sz="3600" b="1" dirty="0"/>
          </a:p>
        </p:txBody>
      </p:sp>
      <p:sp>
        <p:nvSpPr>
          <p:cNvPr id="30" name="ลูกศรลง 66">
            <a:extLst>
              <a:ext uri="{FF2B5EF4-FFF2-40B4-BE49-F238E27FC236}">
                <a16:creationId xmlns:a16="http://schemas.microsoft.com/office/drawing/2014/main" id="{C9BCE647-3AB5-4C20-8368-2D69A0D5A9A8}"/>
              </a:ext>
            </a:extLst>
          </p:cNvPr>
          <p:cNvSpPr/>
          <p:nvPr/>
        </p:nvSpPr>
        <p:spPr>
          <a:xfrm rot="5400000">
            <a:off x="7524864" y="4844812"/>
            <a:ext cx="360040" cy="504056"/>
          </a:xfrm>
          <a:prstGeom prst="down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AF8FADC-514C-4A8C-9BBA-D108BD460A30}"/>
              </a:ext>
            </a:extLst>
          </p:cNvPr>
          <p:cNvSpPr/>
          <p:nvPr/>
        </p:nvSpPr>
        <p:spPr>
          <a:xfrm>
            <a:off x="8204931" y="4448768"/>
            <a:ext cx="1584176" cy="12961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Week 1</a:t>
            </a:r>
            <a:br>
              <a:rPr lang="en-US" sz="2000" dirty="0"/>
            </a:br>
            <a:r>
              <a:rPr lang="en-US" sz="2000" dirty="0"/>
              <a:t>(Nursery 1)</a:t>
            </a:r>
            <a:endParaRPr lang="th-TH" sz="2000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724F9539-25F9-4D6C-ABF9-E18A6F879612}"/>
              </a:ext>
            </a:extLst>
          </p:cNvPr>
          <p:cNvSpPr/>
          <p:nvPr/>
        </p:nvSpPr>
        <p:spPr>
          <a:xfrm>
            <a:off x="5622689" y="4448768"/>
            <a:ext cx="1584176" cy="12961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Week 2-3</a:t>
            </a:r>
            <a:br>
              <a:rPr lang="en-US" sz="2000" dirty="0"/>
            </a:br>
            <a:r>
              <a:rPr lang="en-US" sz="2000" dirty="0"/>
              <a:t>(Nursery 2)</a:t>
            </a:r>
            <a:endParaRPr lang="th-TH" sz="2000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601DC629-6AD4-4A4B-8BA2-508F44868E56}"/>
              </a:ext>
            </a:extLst>
          </p:cNvPr>
          <p:cNvSpPr/>
          <p:nvPr/>
        </p:nvSpPr>
        <p:spPr>
          <a:xfrm>
            <a:off x="1304263" y="1887703"/>
            <a:ext cx="1584176" cy="12961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Week 4-6</a:t>
            </a:r>
            <a:br>
              <a:rPr lang="en-US" sz="2000" dirty="0"/>
            </a:br>
            <a:r>
              <a:rPr lang="en-US" sz="2000" dirty="0"/>
              <a:t>(Growing)</a:t>
            </a:r>
          </a:p>
          <a:p>
            <a:pPr algn="ctr"/>
            <a:r>
              <a:rPr lang="en-US" sz="2000" dirty="0"/>
              <a:t>3 Tables</a:t>
            </a:r>
          </a:p>
          <a:p>
            <a:pPr algn="ctr"/>
            <a:r>
              <a:rPr lang="en-US" sz="2000" dirty="0"/>
              <a:t>1152 plants</a:t>
            </a:r>
            <a:endParaRPr lang="th-TH" sz="2000" dirty="0"/>
          </a:p>
        </p:txBody>
      </p:sp>
      <p:sp>
        <p:nvSpPr>
          <p:cNvPr id="54" name="ลูกศรลง 66">
            <a:extLst>
              <a:ext uri="{FF2B5EF4-FFF2-40B4-BE49-F238E27FC236}">
                <a16:creationId xmlns:a16="http://schemas.microsoft.com/office/drawing/2014/main" id="{4ED0994F-2E93-479A-BD4E-0E07DD67F616}"/>
              </a:ext>
            </a:extLst>
          </p:cNvPr>
          <p:cNvSpPr/>
          <p:nvPr/>
        </p:nvSpPr>
        <p:spPr>
          <a:xfrm rot="12853191">
            <a:off x="7428302" y="3838686"/>
            <a:ext cx="360040" cy="504056"/>
          </a:xfrm>
          <a:prstGeom prst="down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57" name="ลูกศรลง 66">
            <a:extLst>
              <a:ext uri="{FF2B5EF4-FFF2-40B4-BE49-F238E27FC236}">
                <a16:creationId xmlns:a16="http://schemas.microsoft.com/office/drawing/2014/main" id="{ADE1A22D-DF6C-45DC-B048-8D08987F4430}"/>
              </a:ext>
            </a:extLst>
          </p:cNvPr>
          <p:cNvSpPr/>
          <p:nvPr/>
        </p:nvSpPr>
        <p:spPr>
          <a:xfrm rot="13168060">
            <a:off x="7815048" y="3220060"/>
            <a:ext cx="360040" cy="504056"/>
          </a:xfrm>
          <a:prstGeom prst="down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1A028F1F-C51D-4C92-AFB8-8094F1B5B4D2}"/>
              </a:ext>
            </a:extLst>
          </p:cNvPr>
          <p:cNvSpPr/>
          <p:nvPr/>
        </p:nvSpPr>
        <p:spPr>
          <a:xfrm>
            <a:off x="3587815" y="1881187"/>
            <a:ext cx="1584176" cy="12961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Week 4-6</a:t>
            </a:r>
            <a:br>
              <a:rPr lang="en-US" sz="2000" dirty="0"/>
            </a:br>
            <a:r>
              <a:rPr lang="en-US" sz="2000" dirty="0"/>
              <a:t>(Growing)</a:t>
            </a:r>
          </a:p>
          <a:p>
            <a:pPr algn="ctr"/>
            <a:r>
              <a:rPr lang="en-US" sz="2000" dirty="0"/>
              <a:t>3 Tables</a:t>
            </a:r>
            <a:endParaRPr lang="th-TH" sz="2000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DD2806A9-B681-4FCB-A3F8-3C02078E13BC}"/>
              </a:ext>
            </a:extLst>
          </p:cNvPr>
          <p:cNvSpPr/>
          <p:nvPr/>
        </p:nvSpPr>
        <p:spPr>
          <a:xfrm>
            <a:off x="5852719" y="1881187"/>
            <a:ext cx="1584176" cy="12961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Week 4-6</a:t>
            </a:r>
            <a:br>
              <a:rPr lang="en-US" sz="2000" dirty="0"/>
            </a:br>
            <a:r>
              <a:rPr lang="en-US" sz="2000" dirty="0"/>
              <a:t>(Growing)</a:t>
            </a:r>
          </a:p>
          <a:p>
            <a:pPr algn="ctr"/>
            <a:r>
              <a:rPr lang="en-US" sz="2000" dirty="0"/>
              <a:t>3 Tables</a:t>
            </a:r>
            <a:endParaRPr lang="th-TH" sz="2000" dirty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0DB822C6-E8B7-451B-BB5E-6D26B3B14B40}"/>
              </a:ext>
            </a:extLst>
          </p:cNvPr>
          <p:cNvSpPr/>
          <p:nvPr/>
        </p:nvSpPr>
        <p:spPr>
          <a:xfrm>
            <a:off x="8117623" y="1866955"/>
            <a:ext cx="1584176" cy="12961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Week 4-6</a:t>
            </a:r>
            <a:br>
              <a:rPr lang="en-US" sz="2000" dirty="0"/>
            </a:br>
            <a:r>
              <a:rPr lang="en-US" sz="2000" dirty="0"/>
              <a:t>(Growing)</a:t>
            </a:r>
          </a:p>
          <a:p>
            <a:pPr algn="ctr"/>
            <a:r>
              <a:rPr lang="en-US" sz="2000" dirty="0"/>
              <a:t>3 Tables</a:t>
            </a:r>
            <a:endParaRPr lang="th-TH" sz="2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0168401-3B7E-4AAF-BF8C-2020B8942CB6}"/>
              </a:ext>
            </a:extLst>
          </p:cNvPr>
          <p:cNvSpPr txBox="1"/>
          <p:nvPr/>
        </p:nvSpPr>
        <p:spPr>
          <a:xfrm>
            <a:off x="11752976" y="6519446"/>
            <a:ext cx="3994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24</a:t>
            </a:r>
            <a:endParaRPr lang="th-TH" sz="1600" dirty="0"/>
          </a:p>
        </p:txBody>
      </p:sp>
    </p:spTree>
    <p:extLst>
      <p:ext uri="{BB962C8B-B14F-4D97-AF65-F5344CB8AC3E}">
        <p14:creationId xmlns:p14="http://schemas.microsoft.com/office/powerpoint/2010/main" val="3816366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167A5FB-D07B-4E7A-951B-A0113BD25919}"/>
              </a:ext>
            </a:extLst>
          </p:cNvPr>
          <p:cNvSpPr/>
          <p:nvPr/>
        </p:nvSpPr>
        <p:spPr>
          <a:xfrm>
            <a:off x="0" y="304800"/>
            <a:ext cx="12192000" cy="101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44C698B-D089-4CB7-9E54-E8AC94EE9979}"/>
              </a:ext>
            </a:extLst>
          </p:cNvPr>
          <p:cNvSpPr txBox="1">
            <a:spLocks/>
          </p:cNvSpPr>
          <p:nvPr/>
        </p:nvSpPr>
        <p:spPr>
          <a:xfrm>
            <a:off x="-78829" y="-50800"/>
            <a:ext cx="12270829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</a:pPr>
            <a:r>
              <a:rPr kumimoji="0" lang="en-US" sz="15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:: THAILAND :: 					                            </a:t>
            </a:r>
            <a:r>
              <a:rPr lang="en-US" sz="15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Training Course on “ Innovative Production with Hydroponic Technique”</a:t>
            </a:r>
            <a:r>
              <a:rPr lang="en-US" sz="15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 </a:t>
            </a: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5905475-A9E5-4FD3-B1B7-975FD1818901}"/>
              </a:ext>
            </a:extLst>
          </p:cNvPr>
          <p:cNvSpPr/>
          <p:nvPr/>
        </p:nvSpPr>
        <p:spPr>
          <a:xfrm>
            <a:off x="4111027" y="698215"/>
            <a:ext cx="329288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/>
              <a:t>Measurements</a:t>
            </a:r>
            <a:endParaRPr lang="th-TH" sz="3600" b="1" dirty="0"/>
          </a:p>
        </p:txBody>
      </p:sp>
      <p:pic>
        <p:nvPicPr>
          <p:cNvPr id="14338" name="Picture 2" descr="Image result for ec meter bluelab">
            <a:extLst>
              <a:ext uri="{FF2B5EF4-FFF2-40B4-BE49-F238E27FC236}">
                <a16:creationId xmlns:a16="http://schemas.microsoft.com/office/drawing/2014/main" id="{FE615091-E9F7-42A8-A7C9-C3EFDA8256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8745" y="1693702"/>
            <a:ext cx="3470596" cy="3470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6BCDBF1-879B-44DA-BF45-122C0B5065B9}"/>
              </a:ext>
            </a:extLst>
          </p:cNvPr>
          <p:cNvSpPr txBox="1"/>
          <p:nvPr/>
        </p:nvSpPr>
        <p:spPr>
          <a:xfrm>
            <a:off x="3067640" y="5318410"/>
            <a:ext cx="1112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EC Meter</a:t>
            </a:r>
            <a:endParaRPr lang="th-TH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5D0BA53-1376-4D38-A732-975BEF517F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93702"/>
            <a:ext cx="3470596" cy="347059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874B532-E1F9-4D87-ADE9-465DF72016BC}"/>
              </a:ext>
            </a:extLst>
          </p:cNvPr>
          <p:cNvSpPr txBox="1"/>
          <p:nvPr/>
        </p:nvSpPr>
        <p:spPr>
          <a:xfrm>
            <a:off x="7274895" y="5318410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pH Meter</a:t>
            </a:r>
            <a:endParaRPr lang="th-TH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099CD04-57E4-4FBF-9FA3-046548009656}"/>
              </a:ext>
            </a:extLst>
          </p:cNvPr>
          <p:cNvSpPr txBox="1"/>
          <p:nvPr/>
        </p:nvSpPr>
        <p:spPr>
          <a:xfrm>
            <a:off x="11752976" y="6519446"/>
            <a:ext cx="3994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25</a:t>
            </a:r>
            <a:endParaRPr lang="th-TH" sz="1600" dirty="0"/>
          </a:p>
        </p:txBody>
      </p:sp>
    </p:spTree>
    <p:extLst>
      <p:ext uri="{BB962C8B-B14F-4D97-AF65-F5344CB8AC3E}">
        <p14:creationId xmlns:p14="http://schemas.microsoft.com/office/powerpoint/2010/main" val="38624428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167A5FB-D07B-4E7A-951B-A0113BD25919}"/>
              </a:ext>
            </a:extLst>
          </p:cNvPr>
          <p:cNvSpPr/>
          <p:nvPr/>
        </p:nvSpPr>
        <p:spPr>
          <a:xfrm>
            <a:off x="0" y="304800"/>
            <a:ext cx="12192000" cy="101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44C698B-D089-4CB7-9E54-E8AC94EE9979}"/>
              </a:ext>
            </a:extLst>
          </p:cNvPr>
          <p:cNvSpPr txBox="1">
            <a:spLocks/>
          </p:cNvSpPr>
          <p:nvPr/>
        </p:nvSpPr>
        <p:spPr>
          <a:xfrm>
            <a:off x="-78829" y="-50800"/>
            <a:ext cx="12270829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</a:pPr>
            <a:r>
              <a:rPr kumimoji="0" lang="en-US" sz="15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:: THAILAND :: 					                            </a:t>
            </a:r>
            <a:r>
              <a:rPr lang="en-US" sz="15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Training Course on “ Innovative Production with Hydroponic Technique”</a:t>
            </a:r>
            <a:r>
              <a:rPr lang="en-US" sz="15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 </a:t>
            </a: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5905475-A9E5-4FD3-B1B7-975FD1818901}"/>
              </a:ext>
            </a:extLst>
          </p:cNvPr>
          <p:cNvSpPr/>
          <p:nvPr/>
        </p:nvSpPr>
        <p:spPr>
          <a:xfrm>
            <a:off x="4111027" y="698215"/>
            <a:ext cx="265970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/>
              <a:t>Daily works</a:t>
            </a:r>
            <a:endParaRPr lang="th-TH" sz="3600" b="1" dirty="0"/>
          </a:p>
        </p:txBody>
      </p:sp>
      <p:pic>
        <p:nvPicPr>
          <p:cNvPr id="13" name="Picture 4" descr="C:\Users\Administrator\Downloads\PH1.jpg">
            <a:extLst>
              <a:ext uri="{FF2B5EF4-FFF2-40B4-BE49-F238E27FC236}">
                <a16:creationId xmlns:a16="http://schemas.microsoft.com/office/drawing/2014/main" id="{16F463F0-7D60-4C11-82FA-6F803CC405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473504" y="4607849"/>
            <a:ext cx="3761654" cy="1770190"/>
          </a:xfrm>
          <a:prstGeom prst="rect">
            <a:avLst/>
          </a:prstGeom>
          <a:noFill/>
        </p:spPr>
      </p:pic>
      <p:pic>
        <p:nvPicPr>
          <p:cNvPr id="14" name="Picture 3" descr="C:\Users\Administrator\Pictures\2560-06-17 melon\melon 144.JPG">
            <a:extLst>
              <a:ext uri="{FF2B5EF4-FFF2-40B4-BE49-F238E27FC236}">
                <a16:creationId xmlns:a16="http://schemas.microsoft.com/office/drawing/2014/main" id="{7342C865-DBC1-482E-8D53-066F586E00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56374" y="4497447"/>
            <a:ext cx="3050518" cy="1990994"/>
          </a:xfrm>
          <a:prstGeom prst="rect">
            <a:avLst/>
          </a:prstGeom>
          <a:noFill/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ADB42D4-E9BD-4DBB-BCE9-B3E5AC67AA9E}"/>
              </a:ext>
            </a:extLst>
          </p:cNvPr>
          <p:cNvSpPr/>
          <p:nvPr/>
        </p:nvSpPr>
        <p:spPr>
          <a:xfrm>
            <a:off x="1506877" y="1840448"/>
            <a:ext cx="4996881" cy="171970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14350" indent="-514350">
              <a:lnSpc>
                <a:spcPct val="150000"/>
              </a:lnSpc>
              <a:buAutoNum type="arabicPeriod"/>
            </a:pPr>
            <a:r>
              <a:rPr lang="en-US" dirty="0"/>
              <a:t>Check water level in nutrient tank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en-US" dirty="0"/>
              <a:t>Measure pH and EC level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en-US" dirty="0"/>
              <a:t>Adjust pH in 6.0-6.5    (Morning, evening)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en-US" dirty="0"/>
              <a:t>Adjust EC 1.6 mS/cm (Morning)</a:t>
            </a:r>
            <a:endParaRPr lang="th-TH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872691E-4761-4827-9800-BC6E13729877}"/>
              </a:ext>
            </a:extLst>
          </p:cNvPr>
          <p:cNvSpPr/>
          <p:nvPr/>
        </p:nvSpPr>
        <p:spPr>
          <a:xfrm>
            <a:off x="805048" y="1469717"/>
            <a:ext cx="102989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Step :</a:t>
            </a:r>
            <a:endParaRPr lang="th-TH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F85B56F-1F83-46F7-80B9-263627520118}"/>
              </a:ext>
            </a:extLst>
          </p:cNvPr>
          <p:cNvSpPr txBox="1"/>
          <p:nvPr/>
        </p:nvSpPr>
        <p:spPr>
          <a:xfrm>
            <a:off x="11752976" y="6519446"/>
            <a:ext cx="3994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26</a:t>
            </a:r>
            <a:endParaRPr lang="th-TH" sz="1600" dirty="0"/>
          </a:p>
        </p:txBody>
      </p:sp>
    </p:spTree>
    <p:extLst>
      <p:ext uri="{BB962C8B-B14F-4D97-AF65-F5344CB8AC3E}">
        <p14:creationId xmlns:p14="http://schemas.microsoft.com/office/powerpoint/2010/main" val="22682244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167A5FB-D07B-4E7A-951B-A0113BD25919}"/>
              </a:ext>
            </a:extLst>
          </p:cNvPr>
          <p:cNvSpPr/>
          <p:nvPr/>
        </p:nvSpPr>
        <p:spPr>
          <a:xfrm>
            <a:off x="0" y="304800"/>
            <a:ext cx="12192000" cy="101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44C698B-D089-4CB7-9E54-E8AC94EE9979}"/>
              </a:ext>
            </a:extLst>
          </p:cNvPr>
          <p:cNvSpPr txBox="1">
            <a:spLocks/>
          </p:cNvSpPr>
          <p:nvPr/>
        </p:nvSpPr>
        <p:spPr>
          <a:xfrm>
            <a:off x="-78829" y="-50800"/>
            <a:ext cx="12270829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</a:pPr>
            <a:r>
              <a:rPr kumimoji="0" lang="en-US" sz="15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:: THAILAND :: 					                            </a:t>
            </a:r>
            <a:r>
              <a:rPr lang="en-US" sz="15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Training Course on “ Innovative Production with Hydroponic Technique”</a:t>
            </a:r>
            <a:r>
              <a:rPr lang="en-US" sz="15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 </a:t>
            </a: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E233508-1E49-414D-9F05-21ADC060D693}"/>
              </a:ext>
            </a:extLst>
          </p:cNvPr>
          <p:cNvSpPr txBox="1"/>
          <p:nvPr/>
        </p:nvSpPr>
        <p:spPr>
          <a:xfrm>
            <a:off x="11752976" y="6519446"/>
            <a:ext cx="2920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3</a:t>
            </a:r>
            <a:endParaRPr lang="th-TH" sz="16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FB04F78-83A8-4060-8043-F101CCFAF1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43" y="1025812"/>
            <a:ext cx="6234590" cy="3127088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039FAEAC-12C5-4F8D-889B-2750EB95C9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7987668"/>
              </p:ext>
            </p:extLst>
          </p:nvPr>
        </p:nvGraphicFramePr>
        <p:xfrm>
          <a:off x="6562337" y="1067677"/>
          <a:ext cx="5474645" cy="4983800"/>
        </p:xfrm>
        <a:graphic>
          <a:graphicData uri="http://schemas.openxmlformats.org/drawingml/2006/table">
            <a:tbl>
              <a:tblPr/>
              <a:tblGrid>
                <a:gridCol w="212564">
                  <a:extLst>
                    <a:ext uri="{9D8B030D-6E8A-4147-A177-3AD203B41FA5}">
                      <a16:colId xmlns:a16="http://schemas.microsoft.com/office/drawing/2014/main" val="9944067"/>
                    </a:ext>
                  </a:extLst>
                </a:gridCol>
                <a:gridCol w="1730536">
                  <a:extLst>
                    <a:ext uri="{9D8B030D-6E8A-4147-A177-3AD203B41FA5}">
                      <a16:colId xmlns:a16="http://schemas.microsoft.com/office/drawing/2014/main" val="3810083925"/>
                    </a:ext>
                  </a:extLst>
                </a:gridCol>
                <a:gridCol w="2204807">
                  <a:extLst>
                    <a:ext uri="{9D8B030D-6E8A-4147-A177-3AD203B41FA5}">
                      <a16:colId xmlns:a16="http://schemas.microsoft.com/office/drawing/2014/main" val="1976800674"/>
                    </a:ext>
                  </a:extLst>
                </a:gridCol>
                <a:gridCol w="1326738">
                  <a:extLst>
                    <a:ext uri="{9D8B030D-6E8A-4147-A177-3AD203B41FA5}">
                      <a16:colId xmlns:a16="http://schemas.microsoft.com/office/drawing/2014/main" val="1162416110"/>
                    </a:ext>
                  </a:extLst>
                </a:gridCol>
              </a:tblGrid>
              <a:tr h="343352">
                <a:tc rowSpan="12">
                  <a:txBody>
                    <a:bodyPr/>
                    <a:lstStyle/>
                    <a:p>
                      <a:pPr algn="ctr" fontAlgn="t"/>
                      <a:endParaRPr lang="th-TH" sz="800" dirty="0">
                        <a:effectLst/>
                        <a:cs typeface="+mj-cs"/>
                      </a:endParaRPr>
                    </a:p>
                  </a:txBody>
                  <a:tcPr marL="72701" marR="72701" marT="36351" marB="36351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kern="1200" dirty="0">
                          <a:solidFill>
                            <a:schemeClr val="tx1"/>
                          </a:solidFill>
                          <a:effectLst/>
                          <a:latin typeface="Roboto_Mono"/>
                          <a:ea typeface="+mn-ea"/>
                          <a:cs typeface="+mj-cs"/>
                        </a:rPr>
                        <a:t>Type</a:t>
                      </a:r>
                      <a:endParaRPr lang="th-TH" sz="1300" b="1" kern="1200" dirty="0">
                        <a:solidFill>
                          <a:schemeClr val="tx1"/>
                        </a:solidFill>
                        <a:effectLst/>
                        <a:latin typeface="Roboto_Mono"/>
                        <a:ea typeface="+mn-ea"/>
                        <a:cs typeface="+mj-cs"/>
                      </a:endParaRPr>
                    </a:p>
                  </a:txBody>
                  <a:tcPr marL="7932" marR="7932" marT="7932" marB="7932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300" b="1" kern="1200" dirty="0">
                          <a:solidFill>
                            <a:schemeClr val="tx1"/>
                          </a:solidFill>
                          <a:effectLst/>
                          <a:latin typeface="Roboto_Mono"/>
                          <a:ea typeface="+mn-ea"/>
                          <a:cs typeface="+mj-cs"/>
                        </a:rPr>
                        <a:t>Area</a:t>
                      </a:r>
                      <a:endParaRPr lang="th-TH" sz="1300" b="1" kern="1200" dirty="0">
                        <a:solidFill>
                          <a:schemeClr val="tx1"/>
                        </a:solidFill>
                        <a:effectLst/>
                        <a:latin typeface="Roboto_Mono"/>
                        <a:ea typeface="+mn-ea"/>
                        <a:cs typeface="+mj-cs"/>
                      </a:endParaRPr>
                    </a:p>
                  </a:txBody>
                  <a:tcPr marL="47625" marR="47625" marT="47625" marB="47625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kern="1200" dirty="0">
                          <a:solidFill>
                            <a:schemeClr val="tx1"/>
                          </a:solidFill>
                          <a:effectLst/>
                          <a:latin typeface="Roboto_Mono"/>
                          <a:ea typeface="+mn-ea"/>
                          <a:cs typeface="+mj-cs"/>
                        </a:rPr>
                        <a:t>Percent</a:t>
                      </a:r>
                      <a:endParaRPr lang="th-TH" sz="1300" b="1" kern="1200" dirty="0">
                        <a:solidFill>
                          <a:schemeClr val="tx1"/>
                        </a:solidFill>
                        <a:effectLst/>
                        <a:latin typeface="Roboto_Mono"/>
                        <a:ea typeface="+mn-ea"/>
                        <a:cs typeface="+mj-cs"/>
                      </a:endParaRPr>
                    </a:p>
                  </a:txBody>
                  <a:tcPr marL="7932" marR="7932" marT="7932" marB="7932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13208362"/>
                  </a:ext>
                </a:extLst>
              </a:tr>
              <a:tr h="355155">
                <a:tc v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/>
                        <a:t>Community Areas and Buildings</a:t>
                      </a:r>
                      <a:endParaRPr lang="th-TH" sz="1300" kern="1200" dirty="0">
                        <a:solidFill>
                          <a:schemeClr val="tx1"/>
                        </a:solidFill>
                        <a:effectLst/>
                        <a:latin typeface="Roboto_Mono"/>
                        <a:ea typeface="+mn-ea"/>
                        <a:cs typeface="+mj-cs"/>
                      </a:endParaRPr>
                    </a:p>
                  </a:txBody>
                  <a:tcPr marL="7932" marR="7932" marT="7932" marB="7932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th-TH" sz="2400" dirty="0">
                          <a:effectLst/>
                          <a:latin typeface="Roboto_Mono"/>
                          <a:cs typeface="+mj-cs"/>
                        </a:rPr>
                        <a:t>245,830</a:t>
                      </a:r>
                    </a:p>
                  </a:txBody>
                  <a:tcPr marL="7932" marR="7932" marT="7932" marB="7932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th-TH" sz="2400" kern="1200" dirty="0">
                          <a:solidFill>
                            <a:schemeClr val="tx1"/>
                          </a:solidFill>
                          <a:effectLst/>
                          <a:latin typeface="Roboto_Mono"/>
                          <a:ea typeface="+mn-ea"/>
                          <a:cs typeface="+mj-cs"/>
                        </a:rPr>
                        <a:t>40.67</a:t>
                      </a:r>
                    </a:p>
                  </a:txBody>
                  <a:tcPr marL="7932" marR="7932" marT="7932" marB="7932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6667937"/>
                  </a:ext>
                </a:extLst>
              </a:tr>
              <a:tr h="250441">
                <a:tc v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300" kern="1200" dirty="0">
                          <a:solidFill>
                            <a:schemeClr val="tx1"/>
                          </a:solidFill>
                          <a:effectLst/>
                          <a:latin typeface="Roboto_Mono"/>
                          <a:ea typeface="+mn-ea"/>
                          <a:cs typeface="+mj-cs"/>
                        </a:rPr>
                        <a:t>Aquaculture facilities</a:t>
                      </a:r>
                      <a:endParaRPr lang="th-TH" sz="1300" kern="1200" dirty="0">
                        <a:solidFill>
                          <a:schemeClr val="tx1"/>
                        </a:solidFill>
                        <a:effectLst/>
                        <a:latin typeface="Roboto_Mono"/>
                        <a:ea typeface="+mn-ea"/>
                        <a:cs typeface="+mj-cs"/>
                      </a:endParaRPr>
                    </a:p>
                  </a:txBody>
                  <a:tcPr marL="7932" marR="7932" marT="7932" marB="7932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th-TH" sz="2400" dirty="0">
                          <a:effectLst/>
                          <a:latin typeface="Roboto_Mono"/>
                          <a:cs typeface="+mj-cs"/>
                        </a:rPr>
                        <a:t>230,658</a:t>
                      </a:r>
                    </a:p>
                  </a:txBody>
                  <a:tcPr marL="7932" marR="7932" marT="7932" marB="7932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th-TH" sz="2400" kern="1200" dirty="0">
                          <a:solidFill>
                            <a:schemeClr val="tx1"/>
                          </a:solidFill>
                          <a:effectLst/>
                          <a:latin typeface="Roboto_Mono"/>
                          <a:ea typeface="+mn-ea"/>
                          <a:cs typeface="+mj-cs"/>
                        </a:rPr>
                        <a:t>38.16</a:t>
                      </a:r>
                    </a:p>
                  </a:txBody>
                  <a:tcPr marL="7932" marR="7932" marT="7932" marB="7932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2905577"/>
                  </a:ext>
                </a:extLst>
              </a:tr>
              <a:tr h="250441">
                <a:tc v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/>
                        <a:t>Water area</a:t>
                      </a:r>
                      <a:endParaRPr lang="th-TH" sz="1300" kern="1200" dirty="0">
                        <a:solidFill>
                          <a:schemeClr val="tx1"/>
                        </a:solidFill>
                        <a:effectLst/>
                        <a:latin typeface="Roboto_Mono"/>
                        <a:ea typeface="+mn-ea"/>
                        <a:cs typeface="+mj-cs"/>
                      </a:endParaRPr>
                    </a:p>
                  </a:txBody>
                  <a:tcPr marL="7932" marR="7932" marT="7932" marB="7932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th-TH" sz="2400" dirty="0">
                          <a:effectLst/>
                          <a:latin typeface="Roboto_Mono"/>
                          <a:cs typeface="+mj-cs"/>
                        </a:rPr>
                        <a:t>40,147</a:t>
                      </a:r>
                    </a:p>
                  </a:txBody>
                  <a:tcPr marL="7932" marR="7932" marT="7932" marB="7932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th-TH" sz="2400" kern="1200" dirty="0">
                          <a:solidFill>
                            <a:schemeClr val="tx1"/>
                          </a:solidFill>
                          <a:effectLst/>
                          <a:latin typeface="Roboto_Mono"/>
                          <a:ea typeface="+mn-ea"/>
                          <a:cs typeface="+mj-cs"/>
                        </a:rPr>
                        <a:t>6.64</a:t>
                      </a:r>
                    </a:p>
                  </a:txBody>
                  <a:tcPr marL="7932" marR="7932" marT="7932" marB="7932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5459286"/>
                  </a:ext>
                </a:extLst>
              </a:tr>
              <a:tr h="250441">
                <a:tc v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300" kern="1200" dirty="0">
                          <a:solidFill>
                            <a:schemeClr val="tx1"/>
                          </a:solidFill>
                          <a:effectLst/>
                          <a:latin typeface="Roboto_Mono"/>
                          <a:ea typeface="+mn-ea"/>
                          <a:cs typeface="+mj-cs"/>
                        </a:rPr>
                        <a:t>Land</a:t>
                      </a:r>
                      <a:endParaRPr lang="th-TH" sz="1300" kern="1200" dirty="0">
                        <a:solidFill>
                          <a:schemeClr val="tx1"/>
                        </a:solidFill>
                        <a:effectLst/>
                        <a:latin typeface="Roboto_Mono"/>
                        <a:ea typeface="+mn-ea"/>
                        <a:cs typeface="+mj-cs"/>
                      </a:endParaRPr>
                    </a:p>
                  </a:txBody>
                  <a:tcPr marL="7932" marR="7932" marT="7932" marB="7932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th-TH" sz="2400" dirty="0">
                          <a:effectLst/>
                          <a:latin typeface="Roboto_Mono"/>
                          <a:cs typeface="+mj-cs"/>
                        </a:rPr>
                        <a:t>30,048</a:t>
                      </a:r>
                    </a:p>
                  </a:txBody>
                  <a:tcPr marL="7932" marR="7932" marT="7932" marB="7932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th-TH" sz="2400" kern="1200" dirty="0">
                          <a:solidFill>
                            <a:schemeClr val="tx1"/>
                          </a:solidFill>
                          <a:effectLst/>
                          <a:latin typeface="Roboto_Mono"/>
                          <a:ea typeface="+mn-ea"/>
                          <a:cs typeface="+mj-cs"/>
                        </a:rPr>
                        <a:t>4.97</a:t>
                      </a:r>
                    </a:p>
                  </a:txBody>
                  <a:tcPr marL="7932" marR="7932" marT="7932" marB="7932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42791082"/>
                  </a:ext>
                </a:extLst>
              </a:tr>
              <a:tr h="250441">
                <a:tc v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/>
                        <a:t>Miscellaneous area</a:t>
                      </a:r>
                      <a:endParaRPr lang="th-TH" sz="1300" kern="1200" dirty="0">
                        <a:solidFill>
                          <a:schemeClr val="tx1"/>
                        </a:solidFill>
                        <a:effectLst/>
                        <a:latin typeface="Roboto_Mono"/>
                        <a:ea typeface="+mn-ea"/>
                        <a:cs typeface="+mj-cs"/>
                      </a:endParaRPr>
                    </a:p>
                  </a:txBody>
                  <a:tcPr marL="7932" marR="7932" marT="7932" marB="7932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th-TH" sz="2400" dirty="0">
                          <a:effectLst/>
                          <a:latin typeface="Roboto_Mono"/>
                          <a:cs typeface="+mj-cs"/>
                        </a:rPr>
                        <a:t>28,436</a:t>
                      </a:r>
                    </a:p>
                  </a:txBody>
                  <a:tcPr marL="7932" marR="7932" marT="7932" marB="7932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th-TH" sz="2400" kern="1200" dirty="0">
                          <a:solidFill>
                            <a:schemeClr val="tx1"/>
                          </a:solidFill>
                          <a:effectLst/>
                          <a:latin typeface="Roboto_Mono"/>
                          <a:ea typeface="+mn-ea"/>
                          <a:cs typeface="+mj-cs"/>
                        </a:rPr>
                        <a:t>4.70</a:t>
                      </a:r>
                    </a:p>
                  </a:txBody>
                  <a:tcPr marL="7932" marR="7932" marT="7932" marB="7932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2552726"/>
                  </a:ext>
                </a:extLst>
              </a:tr>
              <a:tr h="250441">
                <a:tc v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300" kern="1200" dirty="0">
                          <a:solidFill>
                            <a:schemeClr val="tx1"/>
                          </a:solidFill>
                          <a:effectLst/>
                          <a:latin typeface="Roboto_Mono"/>
                          <a:ea typeface="+mn-ea"/>
                          <a:cs typeface="+mj-cs"/>
                        </a:rPr>
                        <a:t>Forest area</a:t>
                      </a:r>
                      <a:endParaRPr lang="th-TH" sz="1300" kern="1200" dirty="0">
                        <a:solidFill>
                          <a:schemeClr val="tx1"/>
                        </a:solidFill>
                        <a:effectLst/>
                        <a:latin typeface="Roboto_Mono"/>
                        <a:ea typeface="+mn-ea"/>
                        <a:cs typeface="+mj-cs"/>
                      </a:endParaRPr>
                    </a:p>
                  </a:txBody>
                  <a:tcPr marL="7932" marR="7932" marT="7932" marB="7932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th-TH" sz="2400" dirty="0">
                          <a:effectLst/>
                          <a:latin typeface="Roboto_Mono"/>
                          <a:cs typeface="+mj-cs"/>
                        </a:rPr>
                        <a:t>13,379</a:t>
                      </a:r>
                    </a:p>
                  </a:txBody>
                  <a:tcPr marL="7932" marR="7932" marT="7932" marB="7932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th-TH" sz="2400" kern="1200" dirty="0">
                          <a:solidFill>
                            <a:schemeClr val="tx1"/>
                          </a:solidFill>
                          <a:effectLst/>
                          <a:latin typeface="Roboto_Mono"/>
                          <a:ea typeface="+mn-ea"/>
                          <a:cs typeface="+mj-cs"/>
                        </a:rPr>
                        <a:t>2.21</a:t>
                      </a:r>
                    </a:p>
                  </a:txBody>
                  <a:tcPr marL="7932" marR="7932" marT="7932" marB="7932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5878612"/>
                  </a:ext>
                </a:extLst>
              </a:tr>
              <a:tr h="250441">
                <a:tc v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/>
                        <a:t>Lowland</a:t>
                      </a:r>
                      <a:endParaRPr lang="th-TH" sz="1300" kern="1200" dirty="0">
                        <a:solidFill>
                          <a:schemeClr val="tx1"/>
                        </a:solidFill>
                        <a:effectLst/>
                        <a:latin typeface="Roboto_Mono"/>
                        <a:ea typeface="+mn-ea"/>
                        <a:cs typeface="+mj-cs"/>
                      </a:endParaRPr>
                    </a:p>
                  </a:txBody>
                  <a:tcPr marL="7932" marR="7932" marT="7932" marB="7932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th-TH" sz="2400" dirty="0">
                          <a:effectLst/>
                          <a:latin typeface="Roboto_Mono"/>
                          <a:cs typeface="+mj-cs"/>
                        </a:rPr>
                        <a:t>12,920</a:t>
                      </a:r>
                    </a:p>
                  </a:txBody>
                  <a:tcPr marL="7932" marR="7932" marT="7932" marB="7932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th-TH" sz="2400" kern="1200" dirty="0">
                          <a:solidFill>
                            <a:schemeClr val="tx1"/>
                          </a:solidFill>
                          <a:effectLst/>
                          <a:latin typeface="Roboto_Mono"/>
                          <a:ea typeface="+mn-ea"/>
                          <a:cs typeface="+mj-cs"/>
                        </a:rPr>
                        <a:t>2.13</a:t>
                      </a:r>
                    </a:p>
                  </a:txBody>
                  <a:tcPr marL="7932" marR="7932" marT="7932" marB="7932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62994198"/>
                  </a:ext>
                </a:extLst>
              </a:tr>
              <a:tr h="250441">
                <a:tc v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300" kern="1200" dirty="0">
                          <a:solidFill>
                            <a:schemeClr val="tx1"/>
                          </a:solidFill>
                          <a:effectLst/>
                          <a:latin typeface="Roboto_Mono"/>
                          <a:ea typeface="+mn-ea"/>
                          <a:cs typeface="+mj-cs"/>
                        </a:rPr>
                        <a:t>Fruit</a:t>
                      </a:r>
                      <a:endParaRPr lang="th-TH" sz="1300" kern="1200" dirty="0">
                        <a:solidFill>
                          <a:schemeClr val="tx1"/>
                        </a:solidFill>
                        <a:effectLst/>
                        <a:latin typeface="Roboto_Mono"/>
                        <a:ea typeface="+mn-ea"/>
                        <a:cs typeface="+mj-cs"/>
                      </a:endParaRPr>
                    </a:p>
                  </a:txBody>
                  <a:tcPr marL="7932" marR="7932" marT="7932" marB="7932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th-TH" sz="2400" dirty="0">
                          <a:effectLst/>
                          <a:latin typeface="Roboto_Mono"/>
                          <a:cs typeface="+mj-cs"/>
                        </a:rPr>
                        <a:t>1,765</a:t>
                      </a:r>
                    </a:p>
                  </a:txBody>
                  <a:tcPr marL="7932" marR="7932" marT="7932" marB="7932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th-TH" sz="2400" kern="1200" dirty="0">
                          <a:solidFill>
                            <a:schemeClr val="tx1"/>
                          </a:solidFill>
                          <a:effectLst/>
                          <a:latin typeface="Roboto_Mono"/>
                          <a:ea typeface="+mn-ea"/>
                          <a:cs typeface="+mj-cs"/>
                        </a:rPr>
                        <a:t>0.29</a:t>
                      </a:r>
                    </a:p>
                  </a:txBody>
                  <a:tcPr marL="7932" marR="7932" marT="7932" marB="7932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42860"/>
                  </a:ext>
                </a:extLst>
              </a:tr>
              <a:tr h="250441">
                <a:tc v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300" kern="1200" dirty="0">
                          <a:solidFill>
                            <a:schemeClr val="tx1"/>
                          </a:solidFill>
                          <a:effectLst/>
                          <a:latin typeface="Roboto_Mono"/>
                          <a:ea typeface="+mn-ea"/>
                          <a:cs typeface="+mj-cs"/>
                        </a:rPr>
                        <a:t>Aquatic plant</a:t>
                      </a:r>
                      <a:endParaRPr lang="th-TH" sz="1300" kern="1200" dirty="0">
                        <a:solidFill>
                          <a:schemeClr val="tx1"/>
                        </a:solidFill>
                        <a:effectLst/>
                        <a:latin typeface="Roboto_Mono"/>
                        <a:ea typeface="+mn-ea"/>
                        <a:cs typeface="+mj-cs"/>
                      </a:endParaRPr>
                    </a:p>
                  </a:txBody>
                  <a:tcPr marL="7932" marR="7932" marT="7932" marB="7932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th-TH" sz="2400" dirty="0">
                          <a:effectLst/>
                          <a:latin typeface="Roboto_Mono"/>
                          <a:cs typeface="+mj-cs"/>
                        </a:rPr>
                        <a:t>1,086</a:t>
                      </a:r>
                    </a:p>
                  </a:txBody>
                  <a:tcPr marL="7932" marR="7932" marT="7932" marB="7932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th-TH" sz="2400" kern="1200" dirty="0">
                          <a:solidFill>
                            <a:schemeClr val="tx1"/>
                          </a:solidFill>
                          <a:effectLst/>
                          <a:latin typeface="Roboto_Mono"/>
                          <a:ea typeface="+mn-ea"/>
                          <a:cs typeface="+mj-cs"/>
                        </a:rPr>
                        <a:t>0.17</a:t>
                      </a:r>
                    </a:p>
                  </a:txBody>
                  <a:tcPr marL="7932" marR="7932" marT="7932" marB="7932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39133476"/>
                  </a:ext>
                </a:extLst>
              </a:tr>
              <a:tr h="355155">
                <a:tc v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300" kern="1200" dirty="0">
                          <a:solidFill>
                            <a:schemeClr val="tx1"/>
                          </a:solidFill>
                          <a:effectLst/>
                          <a:latin typeface="Roboto_Mono"/>
                          <a:ea typeface="+mn-ea"/>
                          <a:cs typeface="+mj-cs"/>
                        </a:rPr>
                        <a:t>Field and animal farm</a:t>
                      </a:r>
                      <a:endParaRPr lang="th-TH" sz="1300" kern="1200" dirty="0">
                        <a:solidFill>
                          <a:schemeClr val="tx1"/>
                        </a:solidFill>
                        <a:effectLst/>
                        <a:latin typeface="Roboto_Mono"/>
                        <a:ea typeface="+mn-ea"/>
                        <a:cs typeface="+mj-cs"/>
                      </a:endParaRPr>
                    </a:p>
                  </a:txBody>
                  <a:tcPr marL="7932" marR="7932" marT="7932" marB="7932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th-TH" sz="2400" dirty="0">
                          <a:effectLst/>
                          <a:latin typeface="Roboto_Mono"/>
                          <a:cs typeface="+mj-cs"/>
                        </a:rPr>
                        <a:t>65</a:t>
                      </a:r>
                    </a:p>
                  </a:txBody>
                  <a:tcPr marL="7932" marR="7932" marT="7932" marB="7932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th-TH" sz="2400" kern="1200" dirty="0">
                          <a:solidFill>
                            <a:schemeClr val="tx1"/>
                          </a:solidFill>
                          <a:effectLst/>
                          <a:latin typeface="Roboto_Mono"/>
                          <a:ea typeface="+mn-ea"/>
                          <a:cs typeface="+mj-cs"/>
                        </a:rPr>
                        <a:t>0.01</a:t>
                      </a:r>
                    </a:p>
                  </a:txBody>
                  <a:tcPr marL="7932" marR="7932" marT="7932" marB="7932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02671760"/>
                  </a:ext>
                </a:extLst>
              </a:tr>
              <a:tr h="347830">
                <a:tc v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/>
                        <a:t>Perennial</a:t>
                      </a:r>
                      <a:endParaRPr lang="th-TH" sz="1300" kern="1200" dirty="0">
                        <a:solidFill>
                          <a:schemeClr val="tx1"/>
                        </a:solidFill>
                        <a:effectLst/>
                        <a:latin typeface="Roboto_Mono"/>
                        <a:ea typeface="+mn-ea"/>
                        <a:cs typeface="+mj-cs"/>
                      </a:endParaRPr>
                    </a:p>
                  </a:txBody>
                  <a:tcPr marL="7932" marR="7932" marT="7932" marB="7932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th-TH" sz="2400" dirty="0">
                          <a:effectLst/>
                          <a:latin typeface="Roboto_Mono"/>
                          <a:cs typeface="+mj-cs"/>
                        </a:rPr>
                        <a:t>63</a:t>
                      </a:r>
                    </a:p>
                  </a:txBody>
                  <a:tcPr marL="7932" marR="7932" marT="7932" marB="7932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th-TH" sz="2400" kern="1200" dirty="0">
                          <a:solidFill>
                            <a:schemeClr val="tx1"/>
                          </a:solidFill>
                          <a:effectLst/>
                          <a:latin typeface="Roboto_Mono"/>
                          <a:ea typeface="+mn-ea"/>
                          <a:cs typeface="+mj-cs"/>
                        </a:rPr>
                        <a:t>0.01</a:t>
                      </a:r>
                    </a:p>
                  </a:txBody>
                  <a:tcPr marL="7932" marR="7932" marT="7932" marB="7932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57325683"/>
                  </a:ext>
                </a:extLst>
              </a:tr>
              <a:tr h="347830">
                <a:tc>
                  <a:txBody>
                    <a:bodyPr/>
                    <a:lstStyle/>
                    <a:p>
                      <a:pPr algn="ctr" fontAlgn="t"/>
                      <a:endParaRPr lang="th-TH" sz="800" dirty="0">
                        <a:effectLst/>
                        <a:cs typeface="+mj-cs"/>
                      </a:endParaRPr>
                    </a:p>
                  </a:txBody>
                  <a:tcPr marL="72701" marR="72701" marT="36351" marB="36351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300" kern="1200" dirty="0">
                          <a:solidFill>
                            <a:schemeClr val="tx1"/>
                          </a:solidFill>
                          <a:effectLst/>
                          <a:latin typeface="Roboto_Mono"/>
                          <a:ea typeface="+mn-ea"/>
                          <a:cs typeface="+mj-cs"/>
                        </a:rPr>
                        <a:t>Garden tree</a:t>
                      </a:r>
                      <a:endParaRPr lang="th-TH" sz="1300" kern="1200" dirty="0">
                        <a:solidFill>
                          <a:schemeClr val="tx1"/>
                        </a:solidFill>
                        <a:effectLst/>
                        <a:latin typeface="Roboto_Mono"/>
                        <a:ea typeface="+mn-ea"/>
                        <a:cs typeface="+mj-cs"/>
                      </a:endParaRPr>
                    </a:p>
                  </a:txBody>
                  <a:tcPr marL="7932" marR="7932" marT="7932" marB="7932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th-TH" sz="2400" dirty="0">
                          <a:effectLst/>
                          <a:latin typeface="Roboto_Mono"/>
                          <a:cs typeface="+mj-cs"/>
                        </a:rPr>
                        <a:t>25</a:t>
                      </a:r>
                    </a:p>
                  </a:txBody>
                  <a:tcPr marL="7932" marR="7932" marT="7932" marB="7932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th-TH" sz="2400" kern="1200" dirty="0">
                          <a:solidFill>
                            <a:schemeClr val="tx1"/>
                          </a:solidFill>
                          <a:effectLst/>
                          <a:latin typeface="Roboto_Mono"/>
                          <a:ea typeface="+mn-ea"/>
                          <a:cs typeface="+mj-cs"/>
                        </a:rPr>
                        <a:t>0.00</a:t>
                      </a:r>
                    </a:p>
                  </a:txBody>
                  <a:tcPr marL="7932" marR="7932" marT="7932" marB="7932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12468243"/>
                  </a:ext>
                </a:extLst>
              </a:tr>
            </a:tbl>
          </a:graphicData>
        </a:graphic>
      </p:graphicFrame>
      <p:sp>
        <p:nvSpPr>
          <p:cNvPr id="29" name="Rectangle 28">
            <a:extLst>
              <a:ext uri="{FF2B5EF4-FFF2-40B4-BE49-F238E27FC236}">
                <a16:creationId xmlns:a16="http://schemas.microsoft.com/office/drawing/2014/main" id="{A6E4878B-C31A-4D38-B63D-69CCFB0E48BF}"/>
              </a:ext>
            </a:extLst>
          </p:cNvPr>
          <p:cNvSpPr/>
          <p:nvPr/>
        </p:nvSpPr>
        <p:spPr>
          <a:xfrm>
            <a:off x="5422085" y="469612"/>
            <a:ext cx="95994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Area</a:t>
            </a:r>
            <a:endParaRPr lang="th-TH" sz="3200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B0E9E1EB-C3A4-4386-9CDE-3ECAA6E5F54A}"/>
              </a:ext>
            </a:extLst>
          </p:cNvPr>
          <p:cNvSpPr/>
          <p:nvPr/>
        </p:nvSpPr>
        <p:spPr>
          <a:xfrm>
            <a:off x="6464339" y="2701778"/>
            <a:ext cx="195995" cy="195995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5FE11E62-4F1A-4800-B3A8-851F5A64E6CC}"/>
              </a:ext>
            </a:extLst>
          </p:cNvPr>
          <p:cNvSpPr/>
          <p:nvPr/>
        </p:nvSpPr>
        <p:spPr>
          <a:xfrm>
            <a:off x="6464339" y="1535758"/>
            <a:ext cx="195995" cy="19599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487312FB-5B03-412C-A774-87DEDF212D9F}"/>
              </a:ext>
            </a:extLst>
          </p:cNvPr>
          <p:cNvSpPr/>
          <p:nvPr/>
        </p:nvSpPr>
        <p:spPr>
          <a:xfrm>
            <a:off x="6464339" y="1922773"/>
            <a:ext cx="195995" cy="195995"/>
          </a:xfrm>
          <a:prstGeom prst="roundRect">
            <a:avLst/>
          </a:prstGeom>
          <a:solidFill>
            <a:srgbClr val="00FFE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B9BD50D8-8BCD-4412-9AA0-1AA8FF3E5FFE}"/>
              </a:ext>
            </a:extLst>
          </p:cNvPr>
          <p:cNvSpPr/>
          <p:nvPr/>
        </p:nvSpPr>
        <p:spPr>
          <a:xfrm>
            <a:off x="6464339" y="2301276"/>
            <a:ext cx="195995" cy="195995"/>
          </a:xfrm>
          <a:prstGeom prst="roundRect">
            <a:avLst/>
          </a:prstGeom>
          <a:solidFill>
            <a:srgbClr val="0000E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46459356-8E2D-45C3-9C8E-5161911BC735}"/>
              </a:ext>
            </a:extLst>
          </p:cNvPr>
          <p:cNvSpPr/>
          <p:nvPr/>
        </p:nvSpPr>
        <p:spPr>
          <a:xfrm>
            <a:off x="6464339" y="4270473"/>
            <a:ext cx="195995" cy="195995"/>
          </a:xfrm>
          <a:prstGeom prst="roundRect">
            <a:avLst/>
          </a:prstGeom>
          <a:solidFill>
            <a:srgbClr val="FF0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FBBF9996-BC52-46BD-A50B-4791E1BAD13F}"/>
              </a:ext>
            </a:extLst>
          </p:cNvPr>
          <p:cNvSpPr/>
          <p:nvPr/>
        </p:nvSpPr>
        <p:spPr>
          <a:xfrm>
            <a:off x="6464339" y="3104453"/>
            <a:ext cx="195995" cy="195995"/>
          </a:xfrm>
          <a:prstGeom prst="roundRect">
            <a:avLst/>
          </a:prstGeom>
          <a:solidFill>
            <a:srgbClr val="78787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4C7C01F0-CA62-4572-BF7C-308B9FCFA461}"/>
              </a:ext>
            </a:extLst>
          </p:cNvPr>
          <p:cNvSpPr/>
          <p:nvPr/>
        </p:nvSpPr>
        <p:spPr>
          <a:xfrm>
            <a:off x="6464339" y="3491468"/>
            <a:ext cx="195995" cy="195995"/>
          </a:xfrm>
          <a:prstGeom prst="roundRect">
            <a:avLst/>
          </a:prstGeom>
          <a:solidFill>
            <a:srgbClr val="0181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4795A512-2331-4293-A6E5-BC3E72A14CAD}"/>
              </a:ext>
            </a:extLst>
          </p:cNvPr>
          <p:cNvSpPr/>
          <p:nvPr/>
        </p:nvSpPr>
        <p:spPr>
          <a:xfrm>
            <a:off x="6464339" y="3869971"/>
            <a:ext cx="195995" cy="195995"/>
          </a:xfrm>
          <a:prstGeom prst="roundRect">
            <a:avLst/>
          </a:prstGeom>
          <a:solidFill>
            <a:srgbClr val="BA00E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F2D7F1F7-3D37-4A40-BF72-A858B482A1BE}"/>
              </a:ext>
            </a:extLst>
          </p:cNvPr>
          <p:cNvSpPr/>
          <p:nvPr/>
        </p:nvSpPr>
        <p:spPr>
          <a:xfrm>
            <a:off x="6464339" y="5775227"/>
            <a:ext cx="195995" cy="195995"/>
          </a:xfrm>
          <a:prstGeom prst="roundRect">
            <a:avLst/>
          </a:prstGeom>
          <a:solidFill>
            <a:srgbClr val="BAA5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827BB07D-BCAB-4F97-BD6A-652AEA3CA51D}"/>
              </a:ext>
            </a:extLst>
          </p:cNvPr>
          <p:cNvSpPr/>
          <p:nvPr/>
        </p:nvSpPr>
        <p:spPr>
          <a:xfrm>
            <a:off x="6464339" y="4609207"/>
            <a:ext cx="195995" cy="195995"/>
          </a:xfrm>
          <a:prstGeom prst="roundRect">
            <a:avLst/>
          </a:prstGeom>
          <a:solidFill>
            <a:srgbClr val="C2FEC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02FFFA81-45ED-48C8-A497-1ED0F24635D8}"/>
              </a:ext>
            </a:extLst>
          </p:cNvPr>
          <p:cNvSpPr/>
          <p:nvPr/>
        </p:nvSpPr>
        <p:spPr>
          <a:xfrm>
            <a:off x="6464339" y="4996222"/>
            <a:ext cx="195995" cy="195995"/>
          </a:xfrm>
          <a:prstGeom prst="roundRect">
            <a:avLst/>
          </a:prstGeom>
          <a:solidFill>
            <a:srgbClr val="E0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C1619295-7843-42BE-A369-1F29D9F7D640}"/>
              </a:ext>
            </a:extLst>
          </p:cNvPr>
          <p:cNvSpPr/>
          <p:nvPr/>
        </p:nvSpPr>
        <p:spPr>
          <a:xfrm>
            <a:off x="6464339" y="5374725"/>
            <a:ext cx="195995" cy="195995"/>
          </a:xfrm>
          <a:prstGeom prst="roundRect">
            <a:avLst/>
          </a:prstGeom>
          <a:solidFill>
            <a:srgbClr val="ADA4F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3EF1F75C-B63D-44B6-BB6E-B6AE483FEC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912" y="6013400"/>
            <a:ext cx="1535842" cy="74480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F812CA4C-8BCF-4356-BE23-9567777500E0}"/>
              </a:ext>
            </a:extLst>
          </p:cNvPr>
          <p:cNvSpPr txBox="1"/>
          <p:nvPr/>
        </p:nvSpPr>
        <p:spPr>
          <a:xfrm>
            <a:off x="74661" y="5674846"/>
            <a:ext cx="7636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Source</a:t>
            </a:r>
            <a:endParaRPr lang="th-TH" sz="1600" dirty="0"/>
          </a:p>
        </p:txBody>
      </p:sp>
    </p:spTree>
    <p:extLst>
      <p:ext uri="{BB962C8B-B14F-4D97-AF65-F5344CB8AC3E}">
        <p14:creationId xmlns:p14="http://schemas.microsoft.com/office/powerpoint/2010/main" val="74673988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167A5FB-D07B-4E7A-951B-A0113BD25919}"/>
              </a:ext>
            </a:extLst>
          </p:cNvPr>
          <p:cNvSpPr/>
          <p:nvPr/>
        </p:nvSpPr>
        <p:spPr>
          <a:xfrm>
            <a:off x="0" y="304800"/>
            <a:ext cx="12192000" cy="101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44C698B-D089-4CB7-9E54-E8AC94EE9979}"/>
              </a:ext>
            </a:extLst>
          </p:cNvPr>
          <p:cNvSpPr txBox="1">
            <a:spLocks/>
          </p:cNvSpPr>
          <p:nvPr/>
        </p:nvSpPr>
        <p:spPr>
          <a:xfrm>
            <a:off x="-78829" y="-50800"/>
            <a:ext cx="12270829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</a:pPr>
            <a:r>
              <a:rPr kumimoji="0" lang="en-US" sz="15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:: THAILAND :: 					                            </a:t>
            </a:r>
            <a:r>
              <a:rPr lang="en-US" sz="15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Training Course on “ Innovative Production with Hydroponic Technique”</a:t>
            </a:r>
            <a:r>
              <a:rPr lang="en-US" sz="15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 </a:t>
            </a: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5905475-A9E5-4FD3-B1B7-975FD1818901}"/>
              </a:ext>
            </a:extLst>
          </p:cNvPr>
          <p:cNvSpPr/>
          <p:nvPr/>
        </p:nvSpPr>
        <p:spPr>
          <a:xfrm>
            <a:off x="4111027" y="698215"/>
            <a:ext cx="198163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/>
              <a:t>Problem</a:t>
            </a:r>
            <a:endParaRPr lang="th-TH" sz="3600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1E8E0CB-9013-4DCA-B3E7-7EB08D5BC044}"/>
              </a:ext>
            </a:extLst>
          </p:cNvPr>
          <p:cNvSpPr/>
          <p:nvPr/>
        </p:nvSpPr>
        <p:spPr>
          <a:xfrm>
            <a:off x="931525" y="3244334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th-TH" dirty="0"/>
          </a:p>
        </p:txBody>
      </p:sp>
      <p:pic>
        <p:nvPicPr>
          <p:cNvPr id="16386" name="Picture 2" descr="Image result for à¹à¸à¸¥à¸µà¹à¸¢à¹à¸">
            <a:extLst>
              <a:ext uri="{FF2B5EF4-FFF2-40B4-BE49-F238E27FC236}">
                <a16:creationId xmlns:a16="http://schemas.microsoft.com/office/drawing/2014/main" id="{48E8DA6C-9EB8-4677-81AB-E9F9749A91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5905" y="2298160"/>
            <a:ext cx="3002999" cy="3002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FE8DF7DE-7F77-41C7-AC42-79A90726E3F1}"/>
              </a:ext>
            </a:extLst>
          </p:cNvPr>
          <p:cNvSpPr/>
          <p:nvPr/>
        </p:nvSpPr>
        <p:spPr>
          <a:xfrm>
            <a:off x="931525" y="1558255"/>
            <a:ext cx="12458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Insect: </a:t>
            </a:r>
            <a:endParaRPr lang="th-TH" sz="2400" b="1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052A566-3BE7-4092-8DE0-32C0FB79BBA0}"/>
              </a:ext>
            </a:extLst>
          </p:cNvPr>
          <p:cNvSpPr/>
          <p:nvPr/>
        </p:nvSpPr>
        <p:spPr>
          <a:xfrm>
            <a:off x="3325713" y="5590152"/>
            <a:ext cx="8050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dirty="0" err="1">
                <a:latin typeface="lato"/>
              </a:rPr>
              <a:t>Thrips</a:t>
            </a:r>
            <a:endParaRPr lang="en-US" b="0" i="0" dirty="0">
              <a:effectLst/>
              <a:latin typeface="lato"/>
            </a:endParaRPr>
          </a:p>
        </p:txBody>
      </p:sp>
      <p:pic>
        <p:nvPicPr>
          <p:cNvPr id="18" name="Picture 6" descr="product">
            <a:extLst>
              <a:ext uri="{FF2B5EF4-FFF2-40B4-BE49-F238E27FC236}">
                <a16:creationId xmlns:a16="http://schemas.microsoft.com/office/drawing/2014/main" id="{12490E08-53C6-4DD0-9321-ACAB94A8E6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84" t="9289" r="22002" b="6691"/>
          <a:stretch/>
        </p:blipFill>
        <p:spPr bwMode="auto">
          <a:xfrm>
            <a:off x="6704687" y="1726189"/>
            <a:ext cx="2430924" cy="3774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966E96B7-A6DB-4C32-99A3-EC7F132A8059}"/>
              </a:ext>
            </a:extLst>
          </p:cNvPr>
          <p:cNvSpPr/>
          <p:nvPr/>
        </p:nvSpPr>
        <p:spPr>
          <a:xfrm>
            <a:off x="6872201" y="5590152"/>
            <a:ext cx="20958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dirty="0">
                <a:latin typeface="lato"/>
              </a:rPr>
              <a:t>Beauveria </a:t>
            </a:r>
            <a:r>
              <a:rPr lang="en-US" dirty="0" err="1">
                <a:latin typeface="lato"/>
              </a:rPr>
              <a:t>bassiana</a:t>
            </a:r>
            <a:endParaRPr lang="en-US" b="0" i="0" dirty="0">
              <a:effectLst/>
              <a:latin typeface="lato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8088789-8D11-4374-8478-0C5203FA5020}"/>
              </a:ext>
            </a:extLst>
          </p:cNvPr>
          <p:cNvSpPr txBox="1"/>
          <p:nvPr/>
        </p:nvSpPr>
        <p:spPr>
          <a:xfrm>
            <a:off x="11752976" y="6519446"/>
            <a:ext cx="3994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27</a:t>
            </a:r>
            <a:endParaRPr lang="th-TH" sz="1600" dirty="0"/>
          </a:p>
        </p:txBody>
      </p:sp>
    </p:spTree>
    <p:extLst>
      <p:ext uri="{BB962C8B-B14F-4D97-AF65-F5344CB8AC3E}">
        <p14:creationId xmlns:p14="http://schemas.microsoft.com/office/powerpoint/2010/main" val="23727595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167A5FB-D07B-4E7A-951B-A0113BD25919}"/>
              </a:ext>
            </a:extLst>
          </p:cNvPr>
          <p:cNvSpPr/>
          <p:nvPr/>
        </p:nvSpPr>
        <p:spPr>
          <a:xfrm>
            <a:off x="0" y="304800"/>
            <a:ext cx="12192000" cy="101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44C698B-D089-4CB7-9E54-E8AC94EE9979}"/>
              </a:ext>
            </a:extLst>
          </p:cNvPr>
          <p:cNvSpPr txBox="1">
            <a:spLocks/>
          </p:cNvSpPr>
          <p:nvPr/>
        </p:nvSpPr>
        <p:spPr>
          <a:xfrm>
            <a:off x="-78829" y="-50800"/>
            <a:ext cx="12270829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</a:pPr>
            <a:r>
              <a:rPr kumimoji="0" lang="en-US" sz="15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:: THAILAND :: 					                            </a:t>
            </a:r>
            <a:r>
              <a:rPr lang="en-US" sz="15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Training Course on “ Innovative Production with Hydroponic Technique”</a:t>
            </a:r>
            <a:r>
              <a:rPr lang="en-US" sz="15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 </a:t>
            </a: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5905475-A9E5-4FD3-B1B7-975FD1818901}"/>
              </a:ext>
            </a:extLst>
          </p:cNvPr>
          <p:cNvSpPr/>
          <p:nvPr/>
        </p:nvSpPr>
        <p:spPr>
          <a:xfrm>
            <a:off x="4111027" y="698215"/>
            <a:ext cx="198163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/>
              <a:t>Problem</a:t>
            </a:r>
            <a:endParaRPr lang="th-TH" sz="3600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1E8E0CB-9013-4DCA-B3E7-7EB08D5BC044}"/>
              </a:ext>
            </a:extLst>
          </p:cNvPr>
          <p:cNvSpPr/>
          <p:nvPr/>
        </p:nvSpPr>
        <p:spPr>
          <a:xfrm>
            <a:off x="931525" y="3244334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th-TH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D3B8C19-4E01-41BE-A295-34CD04D59138}"/>
              </a:ext>
            </a:extLst>
          </p:cNvPr>
          <p:cNvSpPr/>
          <p:nvPr/>
        </p:nvSpPr>
        <p:spPr>
          <a:xfrm>
            <a:off x="931525" y="1558255"/>
            <a:ext cx="12458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Insect: </a:t>
            </a:r>
            <a:endParaRPr lang="th-TH" sz="2400" b="1" dirty="0"/>
          </a:p>
        </p:txBody>
      </p:sp>
      <p:pic>
        <p:nvPicPr>
          <p:cNvPr id="17410" name="Picture 2" descr="Image result for à¸«à¸à¸­à¸à¸à¸­à¸à¹à¸">
            <a:extLst>
              <a:ext uri="{FF2B5EF4-FFF2-40B4-BE49-F238E27FC236}">
                <a16:creationId xmlns:a16="http://schemas.microsoft.com/office/drawing/2014/main" id="{A1055315-C4DE-4ECC-9539-6BC79D9F1F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248" y="2691020"/>
            <a:ext cx="3834038" cy="2147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FAD0F51-DB78-4C09-B059-D13DE6BCECEB}"/>
              </a:ext>
            </a:extLst>
          </p:cNvPr>
          <p:cNvSpPr/>
          <p:nvPr/>
        </p:nvSpPr>
        <p:spPr>
          <a:xfrm>
            <a:off x="2249009" y="4838081"/>
            <a:ext cx="8086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dirty="0">
                <a:latin typeface="lato"/>
              </a:rPr>
              <a:t>Worm</a:t>
            </a:r>
            <a:endParaRPr lang="en-US" b="0" i="0" dirty="0">
              <a:effectLst/>
              <a:latin typeface="lato"/>
            </a:endParaRPr>
          </a:p>
        </p:txBody>
      </p:sp>
      <p:pic>
        <p:nvPicPr>
          <p:cNvPr id="17412" name="Picture 4" descr="BT">
            <a:extLst>
              <a:ext uri="{FF2B5EF4-FFF2-40B4-BE49-F238E27FC236}">
                <a16:creationId xmlns:a16="http://schemas.microsoft.com/office/drawing/2014/main" id="{26870DFC-513B-4D51-A26F-969C2FD72C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5716" y="1843254"/>
            <a:ext cx="3364159" cy="3364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DA67CFF-9BA5-457A-A213-9C8389F00F94}"/>
              </a:ext>
            </a:extLst>
          </p:cNvPr>
          <p:cNvSpPr/>
          <p:nvPr/>
        </p:nvSpPr>
        <p:spPr>
          <a:xfrm>
            <a:off x="7974176" y="5207413"/>
            <a:ext cx="27872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Lato"/>
              </a:rPr>
              <a:t> </a:t>
            </a:r>
            <a:r>
              <a:rPr lang="en-US" i="1" dirty="0">
                <a:latin typeface="Lato"/>
              </a:rPr>
              <a:t>Bacillus thuringiensis (BT)</a:t>
            </a:r>
            <a:endParaRPr lang="th-TH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78027C2-4EE2-46BC-A520-E2F01E9AEE5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7482" r="21053" b="8400"/>
          <a:stretch/>
        </p:blipFill>
        <p:spPr>
          <a:xfrm>
            <a:off x="4774250" y="2722479"/>
            <a:ext cx="2693818" cy="211560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D3F5D96-A3FB-4E55-88B5-CF70EA82F83A}"/>
              </a:ext>
            </a:extLst>
          </p:cNvPr>
          <p:cNvSpPr txBox="1"/>
          <p:nvPr/>
        </p:nvSpPr>
        <p:spPr>
          <a:xfrm>
            <a:off x="11752976" y="6519446"/>
            <a:ext cx="3994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28</a:t>
            </a:r>
            <a:endParaRPr lang="th-TH" sz="1600" dirty="0"/>
          </a:p>
        </p:txBody>
      </p:sp>
    </p:spTree>
    <p:extLst>
      <p:ext uri="{BB962C8B-B14F-4D97-AF65-F5344CB8AC3E}">
        <p14:creationId xmlns:p14="http://schemas.microsoft.com/office/powerpoint/2010/main" val="210074664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167A5FB-D07B-4E7A-951B-A0113BD25919}"/>
              </a:ext>
            </a:extLst>
          </p:cNvPr>
          <p:cNvSpPr/>
          <p:nvPr/>
        </p:nvSpPr>
        <p:spPr>
          <a:xfrm>
            <a:off x="0" y="304800"/>
            <a:ext cx="12192000" cy="101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44C698B-D089-4CB7-9E54-E8AC94EE9979}"/>
              </a:ext>
            </a:extLst>
          </p:cNvPr>
          <p:cNvSpPr txBox="1">
            <a:spLocks/>
          </p:cNvSpPr>
          <p:nvPr/>
        </p:nvSpPr>
        <p:spPr>
          <a:xfrm>
            <a:off x="-78829" y="-50800"/>
            <a:ext cx="12270829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</a:pPr>
            <a:r>
              <a:rPr kumimoji="0" lang="en-US" sz="15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:: THAILAND :: 					                            </a:t>
            </a:r>
            <a:r>
              <a:rPr lang="en-US" sz="15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Training Course on “ Innovative Production with Hydroponic Technique”</a:t>
            </a:r>
            <a:r>
              <a:rPr lang="en-US" sz="15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 </a:t>
            </a: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5905475-A9E5-4FD3-B1B7-975FD1818901}"/>
              </a:ext>
            </a:extLst>
          </p:cNvPr>
          <p:cNvSpPr/>
          <p:nvPr/>
        </p:nvSpPr>
        <p:spPr>
          <a:xfrm>
            <a:off x="4111027" y="698215"/>
            <a:ext cx="198163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/>
              <a:t>Problem</a:t>
            </a:r>
            <a:endParaRPr lang="th-TH" sz="3600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1E8E0CB-9013-4DCA-B3E7-7EB08D5BC044}"/>
              </a:ext>
            </a:extLst>
          </p:cNvPr>
          <p:cNvSpPr/>
          <p:nvPr/>
        </p:nvSpPr>
        <p:spPr>
          <a:xfrm>
            <a:off x="931525" y="3244334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th-TH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D3B8C19-4E01-41BE-A295-34CD04D59138}"/>
              </a:ext>
            </a:extLst>
          </p:cNvPr>
          <p:cNvSpPr/>
          <p:nvPr/>
        </p:nvSpPr>
        <p:spPr>
          <a:xfrm>
            <a:off x="931525" y="1451401"/>
            <a:ext cx="245291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Plant diseased: </a:t>
            </a:r>
            <a:endParaRPr lang="th-TH" sz="2400" b="1" dirty="0"/>
          </a:p>
        </p:txBody>
      </p:sp>
      <p:pic>
        <p:nvPicPr>
          <p:cNvPr id="20482" name="Picture 2" descr="Image may contain: plant">
            <a:extLst>
              <a:ext uri="{FF2B5EF4-FFF2-40B4-BE49-F238E27FC236}">
                <a16:creationId xmlns:a16="http://schemas.microsoft.com/office/drawing/2014/main" id="{C880EFA9-4166-45C9-9F32-56297B78D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0940" y="2019920"/>
            <a:ext cx="6267450" cy="472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85F5E06-C9C8-4568-BD3D-C3FF1A6FE9D3}"/>
              </a:ext>
            </a:extLst>
          </p:cNvPr>
          <p:cNvSpPr txBox="1"/>
          <p:nvPr/>
        </p:nvSpPr>
        <p:spPr>
          <a:xfrm>
            <a:off x="11752976" y="6519446"/>
            <a:ext cx="3994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29</a:t>
            </a:r>
            <a:endParaRPr lang="th-TH" sz="1600" dirty="0"/>
          </a:p>
        </p:txBody>
      </p:sp>
    </p:spTree>
    <p:extLst>
      <p:ext uri="{BB962C8B-B14F-4D97-AF65-F5344CB8AC3E}">
        <p14:creationId xmlns:p14="http://schemas.microsoft.com/office/powerpoint/2010/main" val="42349749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167A5FB-D07B-4E7A-951B-A0113BD25919}"/>
              </a:ext>
            </a:extLst>
          </p:cNvPr>
          <p:cNvSpPr/>
          <p:nvPr/>
        </p:nvSpPr>
        <p:spPr>
          <a:xfrm>
            <a:off x="0" y="304800"/>
            <a:ext cx="12192000" cy="101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44C698B-D089-4CB7-9E54-E8AC94EE9979}"/>
              </a:ext>
            </a:extLst>
          </p:cNvPr>
          <p:cNvSpPr txBox="1">
            <a:spLocks/>
          </p:cNvSpPr>
          <p:nvPr/>
        </p:nvSpPr>
        <p:spPr>
          <a:xfrm>
            <a:off x="-78829" y="-50800"/>
            <a:ext cx="12270829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</a:pPr>
            <a:r>
              <a:rPr kumimoji="0" lang="en-US" sz="15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:: THAILAND :: 					                            </a:t>
            </a:r>
            <a:r>
              <a:rPr lang="en-US" sz="15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Training Course on “ Innovative Production with Hydroponic Technique”</a:t>
            </a:r>
            <a:r>
              <a:rPr lang="en-US" sz="15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 </a:t>
            </a: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5905475-A9E5-4FD3-B1B7-975FD1818901}"/>
              </a:ext>
            </a:extLst>
          </p:cNvPr>
          <p:cNvSpPr/>
          <p:nvPr/>
        </p:nvSpPr>
        <p:spPr>
          <a:xfrm>
            <a:off x="4111027" y="698215"/>
            <a:ext cx="198163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/>
              <a:t>Problem</a:t>
            </a:r>
            <a:endParaRPr lang="th-TH" sz="3600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1E8E0CB-9013-4DCA-B3E7-7EB08D5BC044}"/>
              </a:ext>
            </a:extLst>
          </p:cNvPr>
          <p:cNvSpPr/>
          <p:nvPr/>
        </p:nvSpPr>
        <p:spPr>
          <a:xfrm>
            <a:off x="931525" y="3244334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th-TH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D3B8C19-4E01-41BE-A295-34CD04D59138}"/>
              </a:ext>
            </a:extLst>
          </p:cNvPr>
          <p:cNvSpPr/>
          <p:nvPr/>
        </p:nvSpPr>
        <p:spPr>
          <a:xfrm>
            <a:off x="931525" y="1558255"/>
            <a:ext cx="245291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Plant diseased: </a:t>
            </a:r>
            <a:endParaRPr lang="th-TH" sz="2400" b="1" dirty="0"/>
          </a:p>
        </p:txBody>
      </p:sp>
      <p:pic>
        <p:nvPicPr>
          <p:cNvPr id="12" name="Picture 3">
            <a:extLst>
              <a:ext uri="{FF2B5EF4-FFF2-40B4-BE49-F238E27FC236}">
                <a16:creationId xmlns:a16="http://schemas.microsoft.com/office/drawing/2014/main" id="{6C61A76C-70B9-4FDF-A4F6-3A945DFB37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679" y="2278456"/>
            <a:ext cx="3929063" cy="3292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5" name="Picture 4">
            <a:extLst>
              <a:ext uri="{FF2B5EF4-FFF2-40B4-BE49-F238E27FC236}">
                <a16:creationId xmlns:a16="http://schemas.microsoft.com/office/drawing/2014/main" id="{C2060ED6-2FC8-4918-B324-208A085A73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3554" y="2278456"/>
            <a:ext cx="4297363" cy="3222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6" name="Text Box 5">
            <a:extLst>
              <a:ext uri="{FF2B5EF4-FFF2-40B4-BE49-F238E27FC236}">
                <a16:creationId xmlns:a16="http://schemas.microsoft.com/office/drawing/2014/main" id="{82E46CD5-7C77-4301-B1B0-EF37751DCE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51117" y="5711796"/>
            <a:ext cx="6348266" cy="563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15120" rIns="0" bIns="0" anchor="ctr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9pPr>
          </a:lstStyle>
          <a:p>
            <a:pPr algn="ctr"/>
            <a:r>
              <a:rPr lang="en-US" altLang="th-TH" sz="2000" dirty="0">
                <a:solidFill>
                  <a:schemeClr val="tx1"/>
                </a:solidFill>
                <a:cs typeface="FreeSans" charset="0"/>
              </a:rPr>
              <a:t>Trichoderma </a:t>
            </a:r>
            <a:r>
              <a:rPr lang="en-US" altLang="th-TH" sz="2000" dirty="0" err="1">
                <a:solidFill>
                  <a:schemeClr val="tx1"/>
                </a:solidFill>
                <a:cs typeface="FreeSans" charset="0"/>
              </a:rPr>
              <a:t>harzianum</a:t>
            </a:r>
            <a:r>
              <a:rPr lang="en-US" altLang="th-TH" sz="2000" dirty="0">
                <a:solidFill>
                  <a:schemeClr val="tx1"/>
                </a:solidFill>
                <a:cs typeface="FreeSans" charset="0"/>
              </a:rPr>
              <a:t> for protect plant diseased</a:t>
            </a:r>
            <a:endParaRPr lang="hi-IN" altLang="th-TH" sz="2000" dirty="0">
              <a:solidFill>
                <a:schemeClr val="tx1"/>
              </a:solidFill>
              <a:cs typeface="FreeSans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81D1476-25B0-40DE-80BE-90DEFF30D3CE}"/>
              </a:ext>
            </a:extLst>
          </p:cNvPr>
          <p:cNvSpPr txBox="1"/>
          <p:nvPr/>
        </p:nvSpPr>
        <p:spPr>
          <a:xfrm>
            <a:off x="11752976" y="6519446"/>
            <a:ext cx="3994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30</a:t>
            </a:r>
            <a:endParaRPr lang="th-TH" sz="1600" dirty="0"/>
          </a:p>
        </p:txBody>
      </p:sp>
    </p:spTree>
    <p:extLst>
      <p:ext uri="{BB962C8B-B14F-4D97-AF65-F5344CB8AC3E}">
        <p14:creationId xmlns:p14="http://schemas.microsoft.com/office/powerpoint/2010/main" val="372063323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167A5FB-D07B-4E7A-951B-A0113BD25919}"/>
              </a:ext>
            </a:extLst>
          </p:cNvPr>
          <p:cNvSpPr/>
          <p:nvPr/>
        </p:nvSpPr>
        <p:spPr>
          <a:xfrm>
            <a:off x="0" y="304800"/>
            <a:ext cx="12192000" cy="101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44C698B-D089-4CB7-9E54-E8AC94EE9979}"/>
              </a:ext>
            </a:extLst>
          </p:cNvPr>
          <p:cNvSpPr txBox="1">
            <a:spLocks/>
          </p:cNvSpPr>
          <p:nvPr/>
        </p:nvSpPr>
        <p:spPr>
          <a:xfrm>
            <a:off x="-78829" y="-50800"/>
            <a:ext cx="12270829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</a:pPr>
            <a:r>
              <a:rPr kumimoji="0" lang="en-US" sz="15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:: THAILAND :: 					                            </a:t>
            </a:r>
            <a:r>
              <a:rPr lang="en-US" sz="15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Training Course on “ Innovative Production with Hydroponic Technique”</a:t>
            </a:r>
            <a:r>
              <a:rPr lang="en-US" sz="15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 </a:t>
            </a: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E233508-1E49-414D-9F05-21ADC060D693}"/>
              </a:ext>
            </a:extLst>
          </p:cNvPr>
          <p:cNvSpPr txBox="1"/>
          <p:nvPr/>
        </p:nvSpPr>
        <p:spPr>
          <a:xfrm>
            <a:off x="11752976" y="6519446"/>
            <a:ext cx="3994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31</a:t>
            </a:r>
            <a:endParaRPr lang="th-TH" sz="160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A3CA9C4-434C-48A2-B355-FA356B68E4EA}"/>
              </a:ext>
            </a:extLst>
          </p:cNvPr>
          <p:cNvSpPr txBox="1">
            <a:spLocks/>
          </p:cNvSpPr>
          <p:nvPr/>
        </p:nvSpPr>
        <p:spPr>
          <a:xfrm>
            <a:off x="3521023" y="561112"/>
            <a:ext cx="4537749" cy="118547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System Overview</a:t>
            </a:r>
            <a:endParaRPr lang="en-GB" dirty="0"/>
          </a:p>
        </p:txBody>
      </p:sp>
      <p:pic>
        <p:nvPicPr>
          <p:cNvPr id="9" name="Graphic 8" descr="Smart Phone">
            <a:extLst>
              <a:ext uri="{FF2B5EF4-FFF2-40B4-BE49-F238E27FC236}">
                <a16:creationId xmlns:a16="http://schemas.microsoft.com/office/drawing/2014/main" id="{50A4DEA2-C8AF-4964-8B5D-0DCA64B016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31380" y="4976470"/>
            <a:ext cx="914400" cy="914400"/>
          </a:xfrm>
          <a:prstGeom prst="rect">
            <a:avLst/>
          </a:prstGeom>
        </p:spPr>
      </p:pic>
      <p:pic>
        <p:nvPicPr>
          <p:cNvPr id="13" name="Graphic 12" descr="Laptop">
            <a:extLst>
              <a:ext uri="{FF2B5EF4-FFF2-40B4-BE49-F238E27FC236}">
                <a16:creationId xmlns:a16="http://schemas.microsoft.com/office/drawing/2014/main" id="{338CB3E9-5D3A-46E8-B8EC-749B2E6595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97824" y="3425933"/>
            <a:ext cx="914400" cy="914400"/>
          </a:xfrm>
          <a:prstGeom prst="rect">
            <a:avLst/>
          </a:prstGeom>
        </p:spPr>
      </p:pic>
      <p:pic>
        <p:nvPicPr>
          <p:cNvPr id="15" name="Graphic 14" descr="Printer">
            <a:extLst>
              <a:ext uri="{FF2B5EF4-FFF2-40B4-BE49-F238E27FC236}">
                <a16:creationId xmlns:a16="http://schemas.microsoft.com/office/drawing/2014/main" id="{12081109-4112-4544-BA0B-D4F34468719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37561" y="4600247"/>
            <a:ext cx="914400" cy="9144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65B2812-9DA2-41F9-BF21-D02D4FD8D0C5}"/>
              </a:ext>
            </a:extLst>
          </p:cNvPr>
          <p:cNvSpPr txBox="1"/>
          <p:nvPr/>
        </p:nvSpPr>
        <p:spPr>
          <a:xfrm>
            <a:off x="3034228" y="4072948"/>
            <a:ext cx="13227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CENTRAL</a:t>
            </a:r>
            <a:endParaRPr lang="en-GB" sz="2400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905083A-E9DD-47B9-8EDF-2DE9E3FE01C3}"/>
              </a:ext>
            </a:extLst>
          </p:cNvPr>
          <p:cNvCxnSpPr>
            <a:cxnSpLocks/>
            <a:stCxn id="16" idx="2"/>
            <a:endCxn id="9" idx="0"/>
          </p:cNvCxnSpPr>
          <p:nvPr/>
        </p:nvCxnSpPr>
        <p:spPr>
          <a:xfrm flipH="1">
            <a:off x="3688580" y="4534613"/>
            <a:ext cx="7047" cy="44185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C629497-9897-4BD6-8D25-BD95C687EC5F}"/>
              </a:ext>
            </a:extLst>
          </p:cNvPr>
          <p:cNvCxnSpPr>
            <a:cxnSpLocks/>
            <a:stCxn id="13" idx="3"/>
            <a:endCxn id="54" idx="1"/>
          </p:cNvCxnSpPr>
          <p:nvPr/>
        </p:nvCxnSpPr>
        <p:spPr>
          <a:xfrm flipV="1">
            <a:off x="4112224" y="2852925"/>
            <a:ext cx="1526576" cy="103020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15C8D5B-D95D-4466-83F8-BA962BC77701}"/>
              </a:ext>
            </a:extLst>
          </p:cNvPr>
          <p:cNvCxnSpPr>
            <a:cxnSpLocks/>
            <a:stCxn id="15" idx="3"/>
            <a:endCxn id="13" idx="1"/>
          </p:cNvCxnSpPr>
          <p:nvPr/>
        </p:nvCxnSpPr>
        <p:spPr>
          <a:xfrm flipV="1">
            <a:off x="2151961" y="3883133"/>
            <a:ext cx="1045863" cy="117431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F4661FA-44CF-409A-8C7F-A255FCF0660D}"/>
              </a:ext>
            </a:extLst>
          </p:cNvPr>
          <p:cNvSpPr txBox="1"/>
          <p:nvPr/>
        </p:nvSpPr>
        <p:spPr>
          <a:xfrm>
            <a:off x="3101570" y="5843405"/>
            <a:ext cx="906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Mobile</a:t>
            </a:r>
            <a:endParaRPr lang="en-GB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6C602A7-F105-4A28-95CF-3F72DEB329FB}"/>
              </a:ext>
            </a:extLst>
          </p:cNvPr>
          <p:cNvSpPr txBox="1"/>
          <p:nvPr/>
        </p:nvSpPr>
        <p:spPr>
          <a:xfrm>
            <a:off x="1174786" y="5430837"/>
            <a:ext cx="962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Printer</a:t>
            </a:r>
            <a:endParaRPr lang="en-GB" dirty="0"/>
          </a:p>
        </p:txBody>
      </p:sp>
      <p:pic>
        <p:nvPicPr>
          <p:cNvPr id="25" name="Graphic 24" descr="Database">
            <a:extLst>
              <a:ext uri="{FF2B5EF4-FFF2-40B4-BE49-F238E27FC236}">
                <a16:creationId xmlns:a16="http://schemas.microsoft.com/office/drawing/2014/main" id="{0A86E5C2-94C4-4885-89CF-8768ED20E8C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07665" y="2132442"/>
            <a:ext cx="914400" cy="914400"/>
          </a:xfrm>
          <a:prstGeom prst="rect">
            <a:avLst/>
          </a:prstGeom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6E53E23-4733-427D-AEEF-60DB179D3F46}"/>
              </a:ext>
            </a:extLst>
          </p:cNvPr>
          <p:cNvCxnSpPr>
            <a:cxnSpLocks/>
            <a:stCxn id="25" idx="3"/>
            <a:endCxn id="13" idx="0"/>
          </p:cNvCxnSpPr>
          <p:nvPr/>
        </p:nvCxnSpPr>
        <p:spPr>
          <a:xfrm>
            <a:off x="2022065" y="2589642"/>
            <a:ext cx="1632959" cy="83629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113C79E-BC51-414F-A272-643214A33755}"/>
              </a:ext>
            </a:extLst>
          </p:cNvPr>
          <p:cNvCxnSpPr>
            <a:cxnSpLocks/>
            <a:stCxn id="54" idx="3"/>
            <a:endCxn id="29" idx="1"/>
          </p:cNvCxnSpPr>
          <p:nvPr/>
        </p:nvCxnSpPr>
        <p:spPr>
          <a:xfrm flipV="1">
            <a:off x="6553200" y="2838069"/>
            <a:ext cx="1175759" cy="1485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29" name="Graphic 28" descr="Optical disc">
            <a:extLst>
              <a:ext uri="{FF2B5EF4-FFF2-40B4-BE49-F238E27FC236}">
                <a16:creationId xmlns:a16="http://schemas.microsoft.com/office/drawing/2014/main" id="{D4E4EC95-02E3-4ED2-940A-4C124016980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728959" y="2380869"/>
            <a:ext cx="914400" cy="91440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5858DA8E-72FB-46C8-B66A-F099BBECC724}"/>
              </a:ext>
            </a:extLst>
          </p:cNvPr>
          <p:cNvSpPr txBox="1"/>
          <p:nvPr/>
        </p:nvSpPr>
        <p:spPr>
          <a:xfrm>
            <a:off x="5014391" y="3216729"/>
            <a:ext cx="22979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pH Controller</a:t>
            </a:r>
            <a:endParaRPr lang="en-GB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38A9E89-3BA2-411A-B185-5B1209ABAB4C}"/>
              </a:ext>
            </a:extLst>
          </p:cNvPr>
          <p:cNvSpPr txBox="1"/>
          <p:nvPr/>
        </p:nvSpPr>
        <p:spPr>
          <a:xfrm>
            <a:off x="7617642" y="3216729"/>
            <a:ext cx="11897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pH Down</a:t>
            </a:r>
            <a:br>
              <a:rPr lang="en-US" dirty="0"/>
            </a:br>
            <a:r>
              <a:rPr lang="en-US" dirty="0"/>
              <a:t>Pump</a:t>
            </a:r>
            <a:endParaRPr lang="en-GB" dirty="0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308541E-644B-44D0-8EBF-3CB75E6CD425}"/>
              </a:ext>
            </a:extLst>
          </p:cNvPr>
          <p:cNvCxnSpPr>
            <a:cxnSpLocks/>
            <a:stCxn id="29" idx="3"/>
          </p:cNvCxnSpPr>
          <p:nvPr/>
        </p:nvCxnSpPr>
        <p:spPr>
          <a:xfrm>
            <a:off x="8643359" y="2838069"/>
            <a:ext cx="1085939" cy="90952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32758F5-F85D-4638-9453-EAA3F9ECFC2C}"/>
              </a:ext>
            </a:extLst>
          </p:cNvPr>
          <p:cNvCxnSpPr>
            <a:cxnSpLocks/>
            <a:stCxn id="56" idx="3"/>
            <a:endCxn id="35" idx="1"/>
          </p:cNvCxnSpPr>
          <p:nvPr/>
        </p:nvCxnSpPr>
        <p:spPr>
          <a:xfrm flipV="1">
            <a:off x="6582197" y="4638136"/>
            <a:ext cx="1146762" cy="2385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35" name="Graphic 34" descr="Optical disc">
            <a:extLst>
              <a:ext uri="{FF2B5EF4-FFF2-40B4-BE49-F238E27FC236}">
                <a16:creationId xmlns:a16="http://schemas.microsoft.com/office/drawing/2014/main" id="{FF5D586B-D3F4-4BB0-92BD-F8F2D282B7D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728959" y="4180936"/>
            <a:ext cx="914400" cy="91440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8C7F87E5-34F1-4824-BA19-A8F958288768}"/>
              </a:ext>
            </a:extLst>
          </p:cNvPr>
          <p:cNvSpPr txBox="1"/>
          <p:nvPr/>
        </p:nvSpPr>
        <p:spPr>
          <a:xfrm>
            <a:off x="5155639" y="5016796"/>
            <a:ext cx="1675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EC Controller</a:t>
            </a:r>
            <a:endParaRPr lang="en-GB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DD46E6A-81CB-42E3-9FC7-20C115D78613}"/>
              </a:ext>
            </a:extLst>
          </p:cNvPr>
          <p:cNvSpPr txBox="1"/>
          <p:nvPr/>
        </p:nvSpPr>
        <p:spPr>
          <a:xfrm>
            <a:off x="7650504" y="5016796"/>
            <a:ext cx="11240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Nutrient</a:t>
            </a:r>
            <a:br>
              <a:rPr lang="en-US" dirty="0"/>
            </a:br>
            <a:r>
              <a:rPr lang="en-US" dirty="0"/>
              <a:t>Pump</a:t>
            </a:r>
            <a:endParaRPr lang="en-GB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D67CD77-2F62-4F43-A164-A98D199C956E}"/>
              </a:ext>
            </a:extLst>
          </p:cNvPr>
          <p:cNvSpPr txBox="1"/>
          <p:nvPr/>
        </p:nvSpPr>
        <p:spPr>
          <a:xfrm>
            <a:off x="9150784" y="4180936"/>
            <a:ext cx="1747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Nutrient Tank</a:t>
            </a:r>
            <a:endParaRPr lang="en-GB" dirty="0"/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85DB222F-4F17-41A4-881C-EC9C6ABDD16B}"/>
              </a:ext>
            </a:extLst>
          </p:cNvPr>
          <p:cNvCxnSpPr>
            <a:cxnSpLocks/>
            <a:stCxn id="35" idx="3"/>
          </p:cNvCxnSpPr>
          <p:nvPr/>
        </p:nvCxnSpPr>
        <p:spPr>
          <a:xfrm flipV="1">
            <a:off x="8643359" y="3747593"/>
            <a:ext cx="1085939" cy="89054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FA44C8A9-2F19-4B68-A890-675FA66B69BC}"/>
              </a:ext>
            </a:extLst>
          </p:cNvPr>
          <p:cNvSpPr txBox="1"/>
          <p:nvPr/>
        </p:nvSpPr>
        <p:spPr>
          <a:xfrm>
            <a:off x="680224" y="3046842"/>
            <a:ext cx="167693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Cloud</a:t>
            </a:r>
            <a:br>
              <a:rPr lang="en-US" dirty="0"/>
            </a:br>
            <a:r>
              <a:rPr lang="en-US" dirty="0"/>
              <a:t>Database</a:t>
            </a:r>
            <a:endParaRPr lang="en-GB" dirty="0"/>
          </a:p>
        </p:txBody>
      </p:sp>
      <p:pic>
        <p:nvPicPr>
          <p:cNvPr id="54" name="Graphic 53">
            <a:extLst>
              <a:ext uri="{FF2B5EF4-FFF2-40B4-BE49-F238E27FC236}">
                <a16:creationId xmlns:a16="http://schemas.microsoft.com/office/drawing/2014/main" id="{E9A70FD4-5B7D-4B9B-96A5-2EAB486E789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638800" y="2395725"/>
            <a:ext cx="914400" cy="91440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id="{54C38899-3E63-4455-80FA-ACC56B44764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667797" y="4204793"/>
            <a:ext cx="914400" cy="914400"/>
          </a:xfrm>
          <a:prstGeom prst="rect">
            <a:avLst/>
          </a:prstGeom>
        </p:spPr>
      </p:pic>
      <p:pic>
        <p:nvPicPr>
          <p:cNvPr id="63" name="Graphic 62" descr="Hourglass">
            <a:extLst>
              <a:ext uri="{FF2B5EF4-FFF2-40B4-BE49-F238E27FC236}">
                <a16:creationId xmlns:a16="http://schemas.microsoft.com/office/drawing/2014/main" id="{BBE12554-A924-4DF8-ACF6-CA37408743D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567381" y="3379429"/>
            <a:ext cx="914400" cy="914400"/>
          </a:xfrm>
          <a:prstGeom prst="rect">
            <a:avLst/>
          </a:prstGeom>
        </p:spPr>
      </p:pic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04C6D659-2936-4C56-A818-FBFC12AD306A}"/>
              </a:ext>
            </a:extLst>
          </p:cNvPr>
          <p:cNvCxnSpPr>
            <a:cxnSpLocks/>
            <a:stCxn id="13" idx="3"/>
            <a:endCxn id="56" idx="1"/>
          </p:cNvCxnSpPr>
          <p:nvPr/>
        </p:nvCxnSpPr>
        <p:spPr>
          <a:xfrm>
            <a:off x="4112224" y="3883133"/>
            <a:ext cx="1555573" cy="77886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935339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5">
            <a:extLst>
              <a:ext uri="{FF2B5EF4-FFF2-40B4-BE49-F238E27FC236}">
                <a16:creationId xmlns:a16="http://schemas.microsoft.com/office/drawing/2014/main" id="{0D42B02D-70E5-46BD-9E4F-E7FCBDA04F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5493" y="654202"/>
            <a:ext cx="9144000" cy="967694"/>
          </a:xfrm>
        </p:spPr>
        <p:txBody>
          <a:bodyPr>
            <a:noAutofit/>
          </a:bodyPr>
          <a:lstStyle/>
          <a:p>
            <a:r>
              <a:rPr lang="en-US" sz="4000" dirty="0">
                <a:solidFill>
                  <a:schemeClr val="tx1"/>
                </a:solidFill>
              </a:rPr>
              <a:t>Water management for Hydroponics</a:t>
            </a:r>
            <a:endParaRPr lang="en-GB" sz="4000" dirty="0">
              <a:solidFill>
                <a:schemeClr val="tx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F8C7D7-4C42-45AD-B3C7-9080CE8977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931" y="1869699"/>
            <a:ext cx="5147974" cy="385924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9C78F5B-A207-49C7-A957-E3909B7599D7}"/>
              </a:ext>
            </a:extLst>
          </p:cNvPr>
          <p:cNvSpPr txBox="1"/>
          <p:nvPr/>
        </p:nvSpPr>
        <p:spPr>
          <a:xfrm>
            <a:off x="6462671" y="2029604"/>
            <a:ext cx="3981411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Manual/Auto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EC Control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pH Control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Temp. Control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Main water Control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Water spray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th-TH" sz="32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17927A2-F937-4F26-8FFA-29AC62293EA9}"/>
              </a:ext>
            </a:extLst>
          </p:cNvPr>
          <p:cNvSpPr/>
          <p:nvPr/>
        </p:nvSpPr>
        <p:spPr>
          <a:xfrm>
            <a:off x="0" y="304800"/>
            <a:ext cx="12192000" cy="101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8F613F69-8E38-496C-8D5C-51635CD8FCC0}"/>
              </a:ext>
            </a:extLst>
          </p:cNvPr>
          <p:cNvSpPr txBox="1">
            <a:spLocks/>
          </p:cNvSpPr>
          <p:nvPr/>
        </p:nvSpPr>
        <p:spPr>
          <a:xfrm>
            <a:off x="-78829" y="-50800"/>
            <a:ext cx="12270829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</a:pPr>
            <a:r>
              <a:rPr kumimoji="0" lang="en-US" sz="15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:: THAILAND :: 					                            </a:t>
            </a:r>
            <a:r>
              <a:rPr lang="en-US" sz="15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Training Course on “ Innovative Production with Hydroponic Technique”</a:t>
            </a:r>
            <a:r>
              <a:rPr lang="en-US" sz="15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 </a:t>
            </a: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070AB7-63B8-45C5-B490-746B7308C877}"/>
              </a:ext>
            </a:extLst>
          </p:cNvPr>
          <p:cNvSpPr txBox="1"/>
          <p:nvPr/>
        </p:nvSpPr>
        <p:spPr>
          <a:xfrm>
            <a:off x="11752976" y="6519446"/>
            <a:ext cx="3994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32</a:t>
            </a:r>
            <a:endParaRPr lang="th-TH" sz="1600" dirty="0"/>
          </a:p>
        </p:txBody>
      </p:sp>
    </p:spTree>
    <p:extLst>
      <p:ext uri="{BB962C8B-B14F-4D97-AF65-F5344CB8AC3E}">
        <p14:creationId xmlns:p14="http://schemas.microsoft.com/office/powerpoint/2010/main" val="180051138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F3422629-D540-4E73-B196-4AD745F088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6459" y="1461129"/>
            <a:ext cx="3461759" cy="461776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E3B08B1-9146-4FF8-994D-970B944E7500}"/>
              </a:ext>
            </a:extLst>
          </p:cNvPr>
          <p:cNvSpPr txBox="1"/>
          <p:nvPr/>
        </p:nvSpPr>
        <p:spPr>
          <a:xfrm>
            <a:off x="6409076" y="2772777"/>
            <a:ext cx="308770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Nutrient pump</a:t>
            </a:r>
            <a:endParaRPr lang="th-TH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pH Down pump</a:t>
            </a:r>
            <a:endParaRPr lang="th-TH" sz="32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53B520-555B-451D-B1D3-ED90232023EC}"/>
              </a:ext>
            </a:extLst>
          </p:cNvPr>
          <p:cNvSpPr/>
          <p:nvPr/>
        </p:nvSpPr>
        <p:spPr>
          <a:xfrm>
            <a:off x="4085439" y="1870746"/>
            <a:ext cx="637563" cy="78017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EF3EE6E-213A-409C-99E3-39887D1AB272}"/>
              </a:ext>
            </a:extLst>
          </p:cNvPr>
          <p:cNvSpPr/>
          <p:nvPr/>
        </p:nvSpPr>
        <p:spPr>
          <a:xfrm>
            <a:off x="4757956" y="1870746"/>
            <a:ext cx="1025894" cy="78017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844F3AA-EA7F-46BE-9592-2450F43B19B1}"/>
              </a:ext>
            </a:extLst>
          </p:cNvPr>
          <p:cNvCxnSpPr/>
          <p:nvPr/>
        </p:nvCxnSpPr>
        <p:spPr>
          <a:xfrm flipH="1" flipV="1">
            <a:off x="5783850" y="2567031"/>
            <a:ext cx="793119" cy="41945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2770671-6021-4389-8F3A-245C2243894A}"/>
              </a:ext>
            </a:extLst>
          </p:cNvPr>
          <p:cNvCxnSpPr>
            <a:cxnSpLocks/>
          </p:cNvCxnSpPr>
          <p:nvPr/>
        </p:nvCxnSpPr>
        <p:spPr>
          <a:xfrm flipH="1" flipV="1">
            <a:off x="4572000" y="2650922"/>
            <a:ext cx="2004970" cy="829068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E228F3EE-88B8-440F-BDD8-58176EA7D964}"/>
              </a:ext>
            </a:extLst>
          </p:cNvPr>
          <p:cNvSpPr/>
          <p:nvPr/>
        </p:nvSpPr>
        <p:spPr>
          <a:xfrm>
            <a:off x="0" y="304800"/>
            <a:ext cx="12192000" cy="101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F95745A-2C04-46BE-A1DF-C72031EBE9ED}"/>
              </a:ext>
            </a:extLst>
          </p:cNvPr>
          <p:cNvSpPr txBox="1">
            <a:spLocks/>
          </p:cNvSpPr>
          <p:nvPr/>
        </p:nvSpPr>
        <p:spPr>
          <a:xfrm>
            <a:off x="-78829" y="-50800"/>
            <a:ext cx="12270829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</a:pPr>
            <a:r>
              <a:rPr kumimoji="0" lang="en-US" sz="15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:: THAILAND :: 					                            </a:t>
            </a:r>
            <a:r>
              <a:rPr lang="en-US" sz="15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Training Course on “ Innovative Production with Hydroponic Technique”</a:t>
            </a:r>
            <a:r>
              <a:rPr lang="en-US" sz="15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 </a:t>
            </a: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20" name="Title 5">
            <a:extLst>
              <a:ext uri="{FF2B5EF4-FFF2-40B4-BE49-F238E27FC236}">
                <a16:creationId xmlns:a16="http://schemas.microsoft.com/office/drawing/2014/main" id="{55244DEC-9667-4B69-B14F-AADF586CD6F3}"/>
              </a:ext>
            </a:extLst>
          </p:cNvPr>
          <p:cNvSpPr txBox="1">
            <a:spLocks/>
          </p:cNvSpPr>
          <p:nvPr/>
        </p:nvSpPr>
        <p:spPr>
          <a:xfrm>
            <a:off x="1608409" y="358278"/>
            <a:ext cx="9144000" cy="96769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 err="1"/>
              <a:t>Doser</a:t>
            </a:r>
            <a:endParaRPr lang="en-GB" sz="4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D9FCCFE-2D32-4F4C-8C05-B9C00EAC2568}"/>
              </a:ext>
            </a:extLst>
          </p:cNvPr>
          <p:cNvSpPr txBox="1"/>
          <p:nvPr/>
        </p:nvSpPr>
        <p:spPr>
          <a:xfrm>
            <a:off x="11752976" y="6519446"/>
            <a:ext cx="3994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33</a:t>
            </a:r>
            <a:endParaRPr lang="th-TH" sz="1600" dirty="0"/>
          </a:p>
        </p:txBody>
      </p:sp>
    </p:spTree>
    <p:extLst>
      <p:ext uri="{BB962C8B-B14F-4D97-AF65-F5344CB8AC3E}">
        <p14:creationId xmlns:p14="http://schemas.microsoft.com/office/powerpoint/2010/main" val="53545015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167A5FB-D07B-4E7A-951B-A0113BD25919}"/>
              </a:ext>
            </a:extLst>
          </p:cNvPr>
          <p:cNvSpPr/>
          <p:nvPr/>
        </p:nvSpPr>
        <p:spPr>
          <a:xfrm>
            <a:off x="0" y="304800"/>
            <a:ext cx="12192000" cy="101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44C698B-D089-4CB7-9E54-E8AC94EE9979}"/>
              </a:ext>
            </a:extLst>
          </p:cNvPr>
          <p:cNvSpPr txBox="1">
            <a:spLocks/>
          </p:cNvSpPr>
          <p:nvPr/>
        </p:nvSpPr>
        <p:spPr>
          <a:xfrm>
            <a:off x="-78829" y="-50800"/>
            <a:ext cx="12270829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</a:pPr>
            <a:r>
              <a:rPr kumimoji="0" lang="en-US" sz="15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:: THAILAND :: 					                            </a:t>
            </a:r>
            <a:r>
              <a:rPr lang="en-US" sz="15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Training Course on “ Innovative Production with Hydroponic Technique”</a:t>
            </a:r>
            <a:r>
              <a:rPr lang="en-US" sz="15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 </a:t>
            </a: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5CA0D01-571A-4C60-9C5F-66009308C8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2803" y="2032629"/>
            <a:ext cx="3075248" cy="4102181"/>
          </a:xfrm>
          <a:prstGeom prst="rect">
            <a:avLst/>
          </a:prstGeom>
        </p:spPr>
      </p:pic>
      <p:sp>
        <p:nvSpPr>
          <p:cNvPr id="12" name="Title 5">
            <a:extLst>
              <a:ext uri="{FF2B5EF4-FFF2-40B4-BE49-F238E27FC236}">
                <a16:creationId xmlns:a16="http://schemas.microsoft.com/office/drawing/2014/main" id="{815D4FF5-F1FC-46D3-A1E0-B18C7B7EA4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42613" y="177800"/>
            <a:ext cx="11165747" cy="1201142"/>
          </a:xfrm>
        </p:spPr>
        <p:txBody>
          <a:bodyPr>
            <a:noAutofit/>
          </a:bodyPr>
          <a:lstStyle/>
          <a:p>
            <a:r>
              <a:rPr lang="en-US" sz="3600" dirty="0">
                <a:solidFill>
                  <a:schemeClr val="tx1"/>
                </a:solidFill>
              </a:rPr>
              <a:t>Water management for Greenhouse Hydroponics</a:t>
            </a:r>
            <a:endParaRPr lang="en-GB" sz="3600" dirty="0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0A01C33-2654-48FD-99D5-8E77432D4CDC}"/>
              </a:ext>
            </a:extLst>
          </p:cNvPr>
          <p:cNvSpPr txBox="1"/>
          <p:nvPr/>
        </p:nvSpPr>
        <p:spPr>
          <a:xfrm>
            <a:off x="5900696" y="2049183"/>
            <a:ext cx="286745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Manual/Auto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EC Control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pH Control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395ED5-0759-479E-9099-550ED2EA6B63}"/>
              </a:ext>
            </a:extLst>
          </p:cNvPr>
          <p:cNvSpPr txBox="1"/>
          <p:nvPr/>
        </p:nvSpPr>
        <p:spPr>
          <a:xfrm>
            <a:off x="11752976" y="6519446"/>
            <a:ext cx="3994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34</a:t>
            </a:r>
            <a:endParaRPr lang="th-TH" sz="1600" dirty="0"/>
          </a:p>
        </p:txBody>
      </p:sp>
    </p:spTree>
    <p:extLst>
      <p:ext uri="{BB962C8B-B14F-4D97-AF65-F5344CB8AC3E}">
        <p14:creationId xmlns:p14="http://schemas.microsoft.com/office/powerpoint/2010/main" val="326193544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167A5FB-D07B-4E7A-951B-A0113BD25919}"/>
              </a:ext>
            </a:extLst>
          </p:cNvPr>
          <p:cNvSpPr/>
          <p:nvPr/>
        </p:nvSpPr>
        <p:spPr>
          <a:xfrm>
            <a:off x="0" y="304800"/>
            <a:ext cx="12192000" cy="101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44C698B-D089-4CB7-9E54-E8AC94EE9979}"/>
              </a:ext>
            </a:extLst>
          </p:cNvPr>
          <p:cNvSpPr txBox="1">
            <a:spLocks/>
          </p:cNvSpPr>
          <p:nvPr/>
        </p:nvSpPr>
        <p:spPr>
          <a:xfrm>
            <a:off x="-78829" y="-50800"/>
            <a:ext cx="12270829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</a:pPr>
            <a:r>
              <a:rPr kumimoji="0" lang="en-US" sz="15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:: THAILAND :: 					                            </a:t>
            </a:r>
            <a:r>
              <a:rPr lang="en-US" sz="15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Training Course on “ Innovative Production with Hydroponic Technique”</a:t>
            </a:r>
            <a:r>
              <a:rPr lang="en-US" sz="15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 </a:t>
            </a: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E233508-1E49-414D-9F05-21ADC060D693}"/>
              </a:ext>
            </a:extLst>
          </p:cNvPr>
          <p:cNvSpPr txBox="1"/>
          <p:nvPr/>
        </p:nvSpPr>
        <p:spPr>
          <a:xfrm>
            <a:off x="11752976" y="6519446"/>
            <a:ext cx="3994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35</a:t>
            </a:r>
            <a:endParaRPr lang="th-TH" sz="16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EC50762-726B-48CC-9555-F3D69D0ECA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975" b="4438"/>
          <a:stretch/>
        </p:blipFill>
        <p:spPr>
          <a:xfrm>
            <a:off x="230038" y="1718872"/>
            <a:ext cx="8229699" cy="4100903"/>
          </a:xfrm>
          <a:prstGeom prst="rect">
            <a:avLst/>
          </a:prstGeom>
        </p:spPr>
      </p:pic>
      <p:sp>
        <p:nvSpPr>
          <p:cNvPr id="40" name="Title 1">
            <a:extLst>
              <a:ext uri="{FF2B5EF4-FFF2-40B4-BE49-F238E27FC236}">
                <a16:creationId xmlns:a16="http://schemas.microsoft.com/office/drawing/2014/main" id="{82DF6025-8882-4185-832D-6C6EB58B1277}"/>
              </a:ext>
            </a:extLst>
          </p:cNvPr>
          <p:cNvSpPr txBox="1">
            <a:spLocks/>
          </p:cNvSpPr>
          <p:nvPr/>
        </p:nvSpPr>
        <p:spPr>
          <a:xfrm>
            <a:off x="3516733" y="177800"/>
            <a:ext cx="4537749" cy="11854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/>
              <a:t>Monitoring</a:t>
            </a:r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779F50-D02C-4AE8-913C-7BE4AD22FAA6}"/>
              </a:ext>
            </a:extLst>
          </p:cNvPr>
          <p:cNvSpPr txBox="1"/>
          <p:nvPr/>
        </p:nvSpPr>
        <p:spPr>
          <a:xfrm>
            <a:off x="8734424" y="1647825"/>
            <a:ext cx="322753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Low cost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PC, Laptop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Mobile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40282494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167A5FB-D07B-4E7A-951B-A0113BD25919}"/>
              </a:ext>
            </a:extLst>
          </p:cNvPr>
          <p:cNvSpPr/>
          <p:nvPr/>
        </p:nvSpPr>
        <p:spPr>
          <a:xfrm>
            <a:off x="0" y="304800"/>
            <a:ext cx="12192000" cy="101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44C698B-D089-4CB7-9E54-E8AC94EE9979}"/>
              </a:ext>
            </a:extLst>
          </p:cNvPr>
          <p:cNvSpPr txBox="1">
            <a:spLocks/>
          </p:cNvSpPr>
          <p:nvPr/>
        </p:nvSpPr>
        <p:spPr>
          <a:xfrm>
            <a:off x="-78829" y="-50800"/>
            <a:ext cx="12270829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</a:pPr>
            <a:r>
              <a:rPr kumimoji="0" lang="en-US" sz="15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:: THAILAND :: 					                            </a:t>
            </a:r>
            <a:r>
              <a:rPr lang="en-US" sz="15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Training Course on “ Innovative Production with Hydroponic Technique”</a:t>
            </a:r>
            <a:r>
              <a:rPr lang="en-US" sz="15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 </a:t>
            </a: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E233508-1E49-414D-9F05-21ADC060D693}"/>
              </a:ext>
            </a:extLst>
          </p:cNvPr>
          <p:cNvSpPr txBox="1"/>
          <p:nvPr/>
        </p:nvSpPr>
        <p:spPr>
          <a:xfrm>
            <a:off x="11752976" y="6519446"/>
            <a:ext cx="3994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36</a:t>
            </a:r>
            <a:endParaRPr lang="th-TH" sz="1600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D10A930-280F-492E-A1B0-C0607F9A98B5}"/>
              </a:ext>
            </a:extLst>
          </p:cNvPr>
          <p:cNvSpPr txBox="1">
            <a:spLocks/>
          </p:cNvSpPr>
          <p:nvPr/>
        </p:nvSpPr>
        <p:spPr>
          <a:xfrm>
            <a:off x="2048660" y="177800"/>
            <a:ext cx="7330232" cy="11854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/>
              <a:t>Alarm with LINE application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836C9FC-8A15-407F-A42D-C5061AC4F2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849" b="4598"/>
          <a:stretch/>
        </p:blipFill>
        <p:spPr>
          <a:xfrm>
            <a:off x="411974" y="1982397"/>
            <a:ext cx="7225811" cy="3599253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EB426E3B-A31D-4F7E-9340-F5380FA46057}"/>
              </a:ext>
            </a:extLst>
          </p:cNvPr>
          <p:cNvGrpSpPr/>
          <p:nvPr/>
        </p:nvGrpSpPr>
        <p:grpSpPr>
          <a:xfrm>
            <a:off x="8260704" y="1982397"/>
            <a:ext cx="3304487" cy="3599253"/>
            <a:chOff x="7965429" y="2049072"/>
            <a:chExt cx="3304487" cy="3599253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2EC94C8-E417-45D9-9CA4-B0AA03687D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5183" t="8196" r="45505" b="35046"/>
            <a:stretch/>
          </p:blipFill>
          <p:spPr>
            <a:xfrm>
              <a:off x="7965429" y="2049072"/>
              <a:ext cx="3304487" cy="3599253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4C3614D-7958-4D16-891F-9F825B13002C}"/>
                </a:ext>
              </a:extLst>
            </p:cNvPr>
            <p:cNvSpPr/>
            <p:nvPr/>
          </p:nvSpPr>
          <p:spPr>
            <a:xfrm>
              <a:off x="9378892" y="4622771"/>
              <a:ext cx="1660583" cy="15878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</p:spTree>
    <p:extLst>
      <p:ext uri="{BB962C8B-B14F-4D97-AF65-F5344CB8AC3E}">
        <p14:creationId xmlns:p14="http://schemas.microsoft.com/office/powerpoint/2010/main" val="26133989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167A5FB-D07B-4E7A-951B-A0113BD25919}"/>
              </a:ext>
            </a:extLst>
          </p:cNvPr>
          <p:cNvSpPr/>
          <p:nvPr/>
        </p:nvSpPr>
        <p:spPr>
          <a:xfrm>
            <a:off x="0" y="304800"/>
            <a:ext cx="12192000" cy="101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44C698B-D089-4CB7-9E54-E8AC94EE9979}"/>
              </a:ext>
            </a:extLst>
          </p:cNvPr>
          <p:cNvSpPr txBox="1">
            <a:spLocks/>
          </p:cNvSpPr>
          <p:nvPr/>
        </p:nvSpPr>
        <p:spPr>
          <a:xfrm>
            <a:off x="-78829" y="-50800"/>
            <a:ext cx="12270829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</a:pPr>
            <a:r>
              <a:rPr kumimoji="0" lang="en-US" sz="15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:: THAILAND :: 					                            </a:t>
            </a:r>
            <a:r>
              <a:rPr lang="en-US" sz="15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Training Course on “ Innovative Production with Hydroponic Technique”</a:t>
            </a:r>
            <a:r>
              <a:rPr lang="en-US" sz="15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 </a:t>
            </a: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E233508-1E49-414D-9F05-21ADC060D693}"/>
              </a:ext>
            </a:extLst>
          </p:cNvPr>
          <p:cNvSpPr txBox="1"/>
          <p:nvPr/>
        </p:nvSpPr>
        <p:spPr>
          <a:xfrm>
            <a:off x="11752976" y="6519446"/>
            <a:ext cx="2920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4</a:t>
            </a:r>
            <a:endParaRPr lang="th-TH" sz="16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3226F57-ECD2-4195-AE43-D562A32F3D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0303" y="1273985"/>
            <a:ext cx="5880017" cy="336683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944C358-98E8-48BC-9C04-2A8EC1C14A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912" y="6013400"/>
            <a:ext cx="1535842" cy="74480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FCCBC0A-626A-4B20-86D9-EC6EB6E71A1F}"/>
              </a:ext>
            </a:extLst>
          </p:cNvPr>
          <p:cNvSpPr txBox="1"/>
          <p:nvPr/>
        </p:nvSpPr>
        <p:spPr>
          <a:xfrm>
            <a:off x="74661" y="5674846"/>
            <a:ext cx="7636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Source</a:t>
            </a:r>
            <a:endParaRPr lang="th-TH" sz="1600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45EA9C59-C77F-435F-A719-4E7ED069B5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8718948"/>
              </p:ext>
            </p:extLst>
          </p:nvPr>
        </p:nvGraphicFramePr>
        <p:xfrm>
          <a:off x="1991733" y="4869400"/>
          <a:ext cx="8127999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38451438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136086802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832918865"/>
                    </a:ext>
                  </a:extLst>
                </a:gridCol>
              </a:tblGrid>
              <a:tr h="43793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Type</a:t>
                      </a:r>
                      <a:endParaRPr lang="th-T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Area (Rai)</a:t>
                      </a:r>
                      <a:endParaRPr lang="th-T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Percent</a:t>
                      </a:r>
                      <a:endParaRPr lang="th-T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4489786"/>
                  </a:ext>
                </a:extLst>
              </a:tr>
              <a:tr h="43793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Rice</a:t>
                      </a:r>
                      <a:endParaRPr lang="th-T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29,390</a:t>
                      </a:r>
                      <a:endParaRPr lang="th-T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97.22</a:t>
                      </a:r>
                      <a:endParaRPr lang="th-T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602721"/>
                  </a:ext>
                </a:extLst>
              </a:tr>
              <a:tr h="43793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Coconut</a:t>
                      </a:r>
                      <a:endParaRPr lang="th-T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840</a:t>
                      </a:r>
                      <a:endParaRPr lang="th-T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2.77</a:t>
                      </a:r>
                      <a:endParaRPr lang="th-T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6432446"/>
                  </a:ext>
                </a:extLst>
              </a:tr>
            </a:tbl>
          </a:graphicData>
        </a:graphic>
      </p:graphicFrame>
      <p:sp>
        <p:nvSpPr>
          <p:cNvPr id="13" name="Rectangle 12">
            <a:extLst>
              <a:ext uri="{FF2B5EF4-FFF2-40B4-BE49-F238E27FC236}">
                <a16:creationId xmlns:a16="http://schemas.microsoft.com/office/drawing/2014/main" id="{E65BF16B-FBB9-468B-B29C-7A9688CA15B4}"/>
              </a:ext>
            </a:extLst>
          </p:cNvPr>
          <p:cNvSpPr/>
          <p:nvPr/>
        </p:nvSpPr>
        <p:spPr>
          <a:xfrm>
            <a:off x="4260400" y="547805"/>
            <a:ext cx="359066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M</a:t>
            </a:r>
            <a:r>
              <a:rPr lang="th-TH" sz="3200" dirty="0"/>
              <a:t>ain economic crop</a:t>
            </a:r>
          </a:p>
        </p:txBody>
      </p:sp>
    </p:spTree>
    <p:extLst>
      <p:ext uri="{BB962C8B-B14F-4D97-AF65-F5344CB8AC3E}">
        <p14:creationId xmlns:p14="http://schemas.microsoft.com/office/powerpoint/2010/main" val="339768799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0D5D19D-0789-4518-B5DC-D47ADF69D2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DC6CA7-68C5-41AE-A68A-8AAD93388D9B}"/>
              </a:ext>
            </a:extLst>
          </p:cNvPr>
          <p:cNvSpPr txBox="1"/>
          <p:nvPr/>
        </p:nvSpPr>
        <p:spPr>
          <a:xfrm>
            <a:off x="1113810" y="3130041"/>
            <a:ext cx="4036334" cy="23876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dirty="0">
                <a:latin typeface="+mj-lt"/>
                <a:ea typeface="+mj-ea"/>
                <a:cs typeface="+mj-cs"/>
              </a:rPr>
              <a:t>THANK YOU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dirty="0">
                <a:latin typeface="+mj-lt"/>
                <a:ea typeface="+mj-ea"/>
                <a:cs typeface="+mj-cs"/>
              </a:rPr>
              <a:t>Q&amp;A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15431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391886"/>
            <a:ext cx="600936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EFE5A5F0-B157-4248-B4C3-63636D9AB70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1266"/>
          <a:stretch/>
        </p:blipFill>
        <p:spPr>
          <a:xfrm>
            <a:off x="5922492" y="666728"/>
            <a:ext cx="5536001" cy="546579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FD1A740-7AE8-49EA-988A-E8B79F4A3146}"/>
              </a:ext>
            </a:extLst>
          </p:cNvPr>
          <p:cNvSpPr/>
          <p:nvPr/>
        </p:nvSpPr>
        <p:spPr>
          <a:xfrm>
            <a:off x="5685810" y="5747522"/>
            <a:ext cx="612699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</a:pPr>
            <a:r>
              <a:rPr lang="en-US" b="1" dirty="0"/>
              <a:t>https://github.com/rachot/hydroponics</a:t>
            </a:r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33126689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167A5FB-D07B-4E7A-951B-A0113BD25919}"/>
              </a:ext>
            </a:extLst>
          </p:cNvPr>
          <p:cNvSpPr/>
          <p:nvPr/>
        </p:nvSpPr>
        <p:spPr>
          <a:xfrm>
            <a:off x="0" y="304800"/>
            <a:ext cx="12192000" cy="101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44C698B-D089-4CB7-9E54-E8AC94EE9979}"/>
              </a:ext>
            </a:extLst>
          </p:cNvPr>
          <p:cNvSpPr txBox="1">
            <a:spLocks/>
          </p:cNvSpPr>
          <p:nvPr/>
        </p:nvSpPr>
        <p:spPr>
          <a:xfrm>
            <a:off x="-78829" y="-50800"/>
            <a:ext cx="12270829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</a:pPr>
            <a:r>
              <a:rPr kumimoji="0" lang="en-US" sz="15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:: THAILAND :: 					                            </a:t>
            </a:r>
            <a:r>
              <a:rPr lang="en-US" sz="15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Training Course on “ Innovative Production with Hydroponic Technique”</a:t>
            </a:r>
            <a:r>
              <a:rPr lang="en-US" sz="15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 </a:t>
            </a: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E233508-1E49-414D-9F05-21ADC060D693}"/>
              </a:ext>
            </a:extLst>
          </p:cNvPr>
          <p:cNvSpPr txBox="1"/>
          <p:nvPr/>
        </p:nvSpPr>
        <p:spPr>
          <a:xfrm>
            <a:off x="11752976" y="6519446"/>
            <a:ext cx="2920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5</a:t>
            </a:r>
            <a:endParaRPr lang="th-TH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C5DD2FB-1A06-48B0-873D-3C4E4FD76B98}"/>
              </a:ext>
            </a:extLst>
          </p:cNvPr>
          <p:cNvSpPr/>
          <p:nvPr/>
        </p:nvSpPr>
        <p:spPr>
          <a:xfrm>
            <a:off x="1870744" y="4650877"/>
            <a:ext cx="1619075" cy="823453"/>
          </a:xfrm>
          <a:prstGeom prst="rect">
            <a:avLst/>
          </a:prstGeom>
          <a:solidFill>
            <a:srgbClr val="FFC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CENTRAL</a:t>
            </a:r>
            <a:endParaRPr lang="en-GB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F06DE13-2934-4FF3-B762-B66337ADDC81}"/>
              </a:ext>
            </a:extLst>
          </p:cNvPr>
          <p:cNvSpPr/>
          <p:nvPr/>
        </p:nvSpPr>
        <p:spPr>
          <a:xfrm>
            <a:off x="1870744" y="4055259"/>
            <a:ext cx="3833769" cy="5268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ROAD</a:t>
            </a:r>
            <a:endParaRPr lang="en-GB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F4CA46E-7FC9-4C15-B9D2-00C305DB66CF}"/>
              </a:ext>
            </a:extLst>
          </p:cNvPr>
          <p:cNvSpPr/>
          <p:nvPr/>
        </p:nvSpPr>
        <p:spPr>
          <a:xfrm>
            <a:off x="1870744" y="3048580"/>
            <a:ext cx="3833769" cy="929090"/>
          </a:xfrm>
          <a:prstGeom prst="rect">
            <a:avLst/>
          </a:prstGeom>
          <a:solidFill>
            <a:srgbClr val="00B0F0"/>
          </a:soli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NFT HYDROPONICS</a:t>
            </a:r>
            <a:br>
              <a:rPr lang="en-US" dirty="0"/>
            </a:br>
            <a:r>
              <a:rPr lang="en-US" dirty="0"/>
              <a:t>SYSTEM</a:t>
            </a:r>
            <a:endParaRPr lang="en-GB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D837054-E049-449F-92AA-7654F1E2D770}"/>
              </a:ext>
            </a:extLst>
          </p:cNvPr>
          <p:cNvSpPr/>
          <p:nvPr/>
        </p:nvSpPr>
        <p:spPr>
          <a:xfrm>
            <a:off x="3842158" y="1419291"/>
            <a:ext cx="1862355" cy="670556"/>
          </a:xfrm>
          <a:prstGeom prst="rect">
            <a:avLst/>
          </a:prstGeom>
          <a:solidFill>
            <a:srgbClr val="00B050"/>
          </a:soli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MELON#2</a:t>
            </a:r>
            <a:endParaRPr lang="en-GB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6B52A11-215D-4F06-9DC3-E9AC5686A8FF}"/>
              </a:ext>
            </a:extLst>
          </p:cNvPr>
          <p:cNvSpPr/>
          <p:nvPr/>
        </p:nvSpPr>
        <p:spPr>
          <a:xfrm>
            <a:off x="1870744" y="1438513"/>
            <a:ext cx="1862355" cy="670556"/>
          </a:xfrm>
          <a:prstGeom prst="rect">
            <a:avLst/>
          </a:prstGeom>
          <a:solidFill>
            <a:srgbClr val="00B050"/>
          </a:soli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MELON#1</a:t>
            </a:r>
            <a:endParaRPr lang="en-GB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52F962E-7DF2-4858-BDA5-33D8D6BDBDDC}"/>
              </a:ext>
            </a:extLst>
          </p:cNvPr>
          <p:cNvSpPr/>
          <p:nvPr/>
        </p:nvSpPr>
        <p:spPr>
          <a:xfrm>
            <a:off x="3842158" y="2142372"/>
            <a:ext cx="1862355" cy="670556"/>
          </a:xfrm>
          <a:prstGeom prst="rect">
            <a:avLst/>
          </a:prstGeom>
          <a:solidFill>
            <a:srgbClr val="00B050"/>
          </a:soli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MELON#4</a:t>
            </a:r>
            <a:endParaRPr lang="en-GB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5B2BB19-48FC-4B43-96B9-714E917D9F68}"/>
              </a:ext>
            </a:extLst>
          </p:cNvPr>
          <p:cNvSpPr/>
          <p:nvPr/>
        </p:nvSpPr>
        <p:spPr>
          <a:xfrm>
            <a:off x="1870744" y="2161594"/>
            <a:ext cx="1862355" cy="670556"/>
          </a:xfrm>
          <a:prstGeom prst="rect">
            <a:avLst/>
          </a:prstGeom>
          <a:solidFill>
            <a:srgbClr val="00B050"/>
          </a:soli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MELON#3</a:t>
            </a:r>
            <a:endParaRPr lang="en-GB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5840932-7DA3-4DB8-9E58-275F6893201D}"/>
              </a:ext>
            </a:extLst>
          </p:cNvPr>
          <p:cNvSpPr txBox="1"/>
          <p:nvPr/>
        </p:nvSpPr>
        <p:spPr>
          <a:xfrm>
            <a:off x="6275338" y="1412454"/>
            <a:ext cx="357662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Melon</a:t>
            </a:r>
          </a:p>
          <a:p>
            <a:r>
              <a:rPr lang="en-US" sz="2400" dirty="0"/>
              <a:t>System	: Soil</a:t>
            </a:r>
          </a:p>
          <a:p>
            <a:r>
              <a:rPr lang="en-US" sz="2400" dirty="0"/>
              <a:t>Dimension : 6 x 12 m.(4)</a:t>
            </a:r>
          </a:p>
          <a:p>
            <a:r>
              <a:rPr lang="en-US" sz="2400" dirty="0"/>
              <a:t>Production : 200 / crop</a:t>
            </a:r>
          </a:p>
          <a:p>
            <a:endParaRPr lang="en-GB" sz="2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3D0871C-85A9-4EEF-A5F9-276C5003E9CF}"/>
              </a:ext>
            </a:extLst>
          </p:cNvPr>
          <p:cNvSpPr txBox="1"/>
          <p:nvPr/>
        </p:nvSpPr>
        <p:spPr>
          <a:xfrm>
            <a:off x="6275338" y="3429000"/>
            <a:ext cx="4141711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Lettuce</a:t>
            </a:r>
          </a:p>
          <a:p>
            <a:r>
              <a:rPr lang="en-US" sz="2400" dirty="0"/>
              <a:t>System	: NFT hydroponics </a:t>
            </a:r>
          </a:p>
          <a:p>
            <a:r>
              <a:rPr lang="en-US" sz="2400" dirty="0"/>
              <a:t>Dimension : 1.6 x 12 m. (12)</a:t>
            </a:r>
          </a:p>
          <a:p>
            <a:r>
              <a:rPr lang="en-US" sz="2400" dirty="0"/>
              <a:t>Production : 144 kg. / crop</a:t>
            </a:r>
          </a:p>
          <a:p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20265846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167A5FB-D07B-4E7A-951B-A0113BD25919}"/>
              </a:ext>
            </a:extLst>
          </p:cNvPr>
          <p:cNvSpPr/>
          <p:nvPr/>
        </p:nvSpPr>
        <p:spPr>
          <a:xfrm>
            <a:off x="0" y="304800"/>
            <a:ext cx="12192000" cy="101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44C698B-D089-4CB7-9E54-E8AC94EE9979}"/>
              </a:ext>
            </a:extLst>
          </p:cNvPr>
          <p:cNvSpPr txBox="1">
            <a:spLocks/>
          </p:cNvSpPr>
          <p:nvPr/>
        </p:nvSpPr>
        <p:spPr>
          <a:xfrm>
            <a:off x="-78829" y="-50800"/>
            <a:ext cx="12270829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</a:pPr>
            <a:r>
              <a:rPr kumimoji="0" lang="en-US" sz="15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:: THAILAND :: 					                            </a:t>
            </a:r>
            <a:r>
              <a:rPr lang="en-US" sz="15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Training Course on “ Innovative Production with Hydroponic Technique”</a:t>
            </a:r>
            <a:r>
              <a:rPr lang="en-US" sz="15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 </a:t>
            </a: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E233508-1E49-414D-9F05-21ADC060D693}"/>
              </a:ext>
            </a:extLst>
          </p:cNvPr>
          <p:cNvSpPr txBox="1"/>
          <p:nvPr/>
        </p:nvSpPr>
        <p:spPr>
          <a:xfrm>
            <a:off x="11752976" y="6519446"/>
            <a:ext cx="2920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6</a:t>
            </a:r>
            <a:endParaRPr lang="th-TH" sz="1600" dirty="0"/>
          </a:p>
        </p:txBody>
      </p:sp>
      <p:sp>
        <p:nvSpPr>
          <p:cNvPr id="21" name="Title 5">
            <a:extLst>
              <a:ext uri="{FF2B5EF4-FFF2-40B4-BE49-F238E27FC236}">
                <a16:creationId xmlns:a16="http://schemas.microsoft.com/office/drawing/2014/main" id="{9917A648-9624-4C4F-A200-DE4CA437C7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17473" y="277719"/>
            <a:ext cx="9144000" cy="967694"/>
          </a:xfrm>
        </p:spPr>
        <p:txBody>
          <a:bodyPr>
            <a:normAutofit/>
          </a:bodyPr>
          <a:lstStyle/>
          <a:p>
            <a:r>
              <a:rPr lang="en-US" sz="4800" dirty="0">
                <a:solidFill>
                  <a:schemeClr val="tx1"/>
                </a:solidFill>
              </a:rPr>
              <a:t>LETTUCE WITH HYDROPONICS</a:t>
            </a:r>
            <a:endParaRPr lang="en-GB" sz="4800" dirty="0">
              <a:solidFill>
                <a:schemeClr val="tx1"/>
              </a:solidFill>
            </a:endParaRPr>
          </a:p>
        </p:txBody>
      </p:sp>
      <p:pic>
        <p:nvPicPr>
          <p:cNvPr id="8" name="ตัวยึดเนื้อหา 3" descr="C:\Users\Administrator\Downloads\10906456_1011052008923901_5644428655504078041_n (1).jpg">
            <a:extLst>
              <a:ext uri="{FF2B5EF4-FFF2-40B4-BE49-F238E27FC236}">
                <a16:creationId xmlns:a16="http://schemas.microsoft.com/office/drawing/2014/main" id="{162E2771-BEFE-4CEB-98F9-4AD332AF0265}"/>
              </a:ext>
            </a:extLst>
          </p:cNvPr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86730" y="1245413"/>
            <a:ext cx="3417806" cy="25478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3" descr="C:\Users\Administrator\Pictures\2560-06-17 melon\melon 431 (Small).JPG">
            <a:extLst>
              <a:ext uri="{FF2B5EF4-FFF2-40B4-BE49-F238E27FC236}">
                <a16:creationId xmlns:a16="http://schemas.microsoft.com/office/drawing/2014/main" id="{179AD477-FBF9-4A4A-BC0E-D840C68F63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54872" y="1245413"/>
            <a:ext cx="3397092" cy="2547819"/>
          </a:xfrm>
          <a:prstGeom prst="rect">
            <a:avLst/>
          </a:prstGeom>
          <a:noFill/>
        </p:spPr>
      </p:pic>
      <p:pic>
        <p:nvPicPr>
          <p:cNvPr id="10" name="Picture 4" descr="C:\Users\Administrator\Pictures\2560-06-17 melon\melon 611 (Small).JPG">
            <a:extLst>
              <a:ext uri="{FF2B5EF4-FFF2-40B4-BE49-F238E27FC236}">
                <a16:creationId xmlns:a16="http://schemas.microsoft.com/office/drawing/2014/main" id="{1EF96ED9-BF22-4B75-A5B8-262F26DB6F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186730" y="4295669"/>
            <a:ext cx="3355664" cy="2257531"/>
          </a:xfrm>
          <a:prstGeom prst="rect">
            <a:avLst/>
          </a:prstGeom>
          <a:noFill/>
        </p:spPr>
      </p:pic>
      <p:pic>
        <p:nvPicPr>
          <p:cNvPr id="12" name="Picture 5" descr="C:\Users\Administrator\Pictures\2560-06-17 melon\melon 601 (Small).JPG">
            <a:extLst>
              <a:ext uri="{FF2B5EF4-FFF2-40B4-BE49-F238E27FC236}">
                <a16:creationId xmlns:a16="http://schemas.microsoft.com/office/drawing/2014/main" id="{6D476727-BF27-4035-A7EC-97F61273F4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154872" y="4295669"/>
            <a:ext cx="3418548" cy="225753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402494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167A5FB-D07B-4E7A-951B-A0113BD25919}"/>
              </a:ext>
            </a:extLst>
          </p:cNvPr>
          <p:cNvSpPr/>
          <p:nvPr/>
        </p:nvSpPr>
        <p:spPr>
          <a:xfrm>
            <a:off x="0" y="304800"/>
            <a:ext cx="12192000" cy="101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44C698B-D089-4CB7-9E54-E8AC94EE9979}"/>
              </a:ext>
            </a:extLst>
          </p:cNvPr>
          <p:cNvSpPr txBox="1">
            <a:spLocks/>
          </p:cNvSpPr>
          <p:nvPr/>
        </p:nvSpPr>
        <p:spPr>
          <a:xfrm>
            <a:off x="-78829" y="-50800"/>
            <a:ext cx="12270829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</a:pPr>
            <a:r>
              <a:rPr kumimoji="0" lang="en-US" sz="15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:: THAILAND :: 					                            </a:t>
            </a:r>
            <a:r>
              <a:rPr lang="en-US" sz="15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Training Course on “ Innovative Production with Hydroponic Technique”</a:t>
            </a:r>
            <a:r>
              <a:rPr lang="en-US" sz="15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 </a:t>
            </a: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E233508-1E49-414D-9F05-21ADC060D693}"/>
              </a:ext>
            </a:extLst>
          </p:cNvPr>
          <p:cNvSpPr txBox="1"/>
          <p:nvPr/>
        </p:nvSpPr>
        <p:spPr>
          <a:xfrm>
            <a:off x="11752976" y="6519446"/>
            <a:ext cx="2920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7</a:t>
            </a:r>
            <a:endParaRPr lang="th-TH" sz="1600" dirty="0"/>
          </a:p>
        </p:txBody>
      </p:sp>
      <p:pic>
        <p:nvPicPr>
          <p:cNvPr id="7" name="Picture 6" descr="A large green field&#10;&#10;Description generated with very high confidence">
            <a:extLst>
              <a:ext uri="{FF2B5EF4-FFF2-40B4-BE49-F238E27FC236}">
                <a16:creationId xmlns:a16="http://schemas.microsoft.com/office/drawing/2014/main" id="{D15AE8F1-8FDD-4077-9196-167EDF21D6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099" y="2055669"/>
            <a:ext cx="5178315" cy="3883736"/>
          </a:xfrm>
          <a:prstGeom prst="rect">
            <a:avLst/>
          </a:prstGeom>
        </p:spPr>
      </p:pic>
      <p:pic>
        <p:nvPicPr>
          <p:cNvPr id="20" name="Picture 19" descr="A close up of a flower&#10;&#10;Description generated with very high confidence">
            <a:extLst>
              <a:ext uri="{FF2B5EF4-FFF2-40B4-BE49-F238E27FC236}">
                <a16:creationId xmlns:a16="http://schemas.microsoft.com/office/drawing/2014/main" id="{C25B085D-A80C-4A35-8BD7-90D17C49F4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6276" y="2055670"/>
            <a:ext cx="5178315" cy="3883736"/>
          </a:xfrm>
          <a:prstGeom prst="rect">
            <a:avLst/>
          </a:prstGeom>
        </p:spPr>
      </p:pic>
      <p:sp>
        <p:nvSpPr>
          <p:cNvPr id="24" name="Title 5">
            <a:extLst>
              <a:ext uri="{FF2B5EF4-FFF2-40B4-BE49-F238E27FC236}">
                <a16:creationId xmlns:a16="http://schemas.microsoft.com/office/drawing/2014/main" id="{D8025026-78A3-4B4C-A652-CC551CA3D8BE}"/>
              </a:ext>
            </a:extLst>
          </p:cNvPr>
          <p:cNvSpPr txBox="1">
            <a:spLocks/>
          </p:cNvSpPr>
          <p:nvPr/>
        </p:nvSpPr>
        <p:spPr>
          <a:xfrm>
            <a:off x="1400695" y="355600"/>
            <a:ext cx="9144000" cy="96769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/>
              <a:t>LETTUCE WITH HYDROPONICS(cont.)</a:t>
            </a:r>
            <a:endParaRPr lang="en-GB" sz="4800" dirty="0"/>
          </a:p>
        </p:txBody>
      </p:sp>
    </p:spTree>
    <p:extLst>
      <p:ext uri="{BB962C8B-B14F-4D97-AF65-F5344CB8AC3E}">
        <p14:creationId xmlns:p14="http://schemas.microsoft.com/office/powerpoint/2010/main" val="36241882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167A5FB-D07B-4E7A-951B-A0113BD25919}"/>
              </a:ext>
            </a:extLst>
          </p:cNvPr>
          <p:cNvSpPr/>
          <p:nvPr/>
        </p:nvSpPr>
        <p:spPr>
          <a:xfrm>
            <a:off x="0" y="304800"/>
            <a:ext cx="12192000" cy="101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44C698B-D089-4CB7-9E54-E8AC94EE9979}"/>
              </a:ext>
            </a:extLst>
          </p:cNvPr>
          <p:cNvSpPr txBox="1">
            <a:spLocks/>
          </p:cNvSpPr>
          <p:nvPr/>
        </p:nvSpPr>
        <p:spPr>
          <a:xfrm>
            <a:off x="-78829" y="-50800"/>
            <a:ext cx="12270829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</a:pPr>
            <a:r>
              <a:rPr kumimoji="0" lang="en-US" sz="15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:: THAILAND :: 					                            </a:t>
            </a:r>
            <a:r>
              <a:rPr lang="en-US" sz="15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Training Course on “ Innovative Production with Hydroponic Technique”</a:t>
            </a:r>
            <a:r>
              <a:rPr lang="en-US" sz="15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 </a:t>
            </a: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E233508-1E49-414D-9F05-21ADC060D693}"/>
              </a:ext>
            </a:extLst>
          </p:cNvPr>
          <p:cNvSpPr txBox="1"/>
          <p:nvPr/>
        </p:nvSpPr>
        <p:spPr>
          <a:xfrm>
            <a:off x="11752976" y="6519446"/>
            <a:ext cx="2920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8</a:t>
            </a:r>
            <a:endParaRPr lang="th-TH" sz="1600" dirty="0"/>
          </a:p>
        </p:txBody>
      </p:sp>
      <p:pic>
        <p:nvPicPr>
          <p:cNvPr id="10" name="Picture 9" descr="A close up of a flower&#10;&#10;Description generated with very high confidence">
            <a:extLst>
              <a:ext uri="{FF2B5EF4-FFF2-40B4-BE49-F238E27FC236}">
                <a16:creationId xmlns:a16="http://schemas.microsoft.com/office/drawing/2014/main" id="{D0F835DB-DA18-4C95-B431-F4FD417537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3302" y="1757562"/>
            <a:ext cx="2675100" cy="4755734"/>
          </a:xfrm>
          <a:prstGeom prst="rect">
            <a:avLst/>
          </a:prstGeom>
        </p:spPr>
      </p:pic>
      <p:pic>
        <p:nvPicPr>
          <p:cNvPr id="12" name="Picture 11" descr="A close up of a fence&#10;&#10;Description generated with high confidence">
            <a:extLst>
              <a:ext uri="{FF2B5EF4-FFF2-40B4-BE49-F238E27FC236}">
                <a16:creationId xmlns:a16="http://schemas.microsoft.com/office/drawing/2014/main" id="{0729A7A8-15F0-4026-B619-357D4A5552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3236" y="1757562"/>
            <a:ext cx="4761884" cy="4761884"/>
          </a:xfrm>
          <a:prstGeom prst="rect">
            <a:avLst/>
          </a:prstGeom>
        </p:spPr>
      </p:pic>
      <p:sp>
        <p:nvSpPr>
          <p:cNvPr id="14" name="Title 5">
            <a:extLst>
              <a:ext uri="{FF2B5EF4-FFF2-40B4-BE49-F238E27FC236}">
                <a16:creationId xmlns:a16="http://schemas.microsoft.com/office/drawing/2014/main" id="{5219D6C9-E31B-4871-A205-67049335C754}"/>
              </a:ext>
            </a:extLst>
          </p:cNvPr>
          <p:cNvSpPr txBox="1">
            <a:spLocks/>
          </p:cNvSpPr>
          <p:nvPr/>
        </p:nvSpPr>
        <p:spPr>
          <a:xfrm>
            <a:off x="1375528" y="514990"/>
            <a:ext cx="9144000" cy="96769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/>
              <a:t>LETTUCE WITH HYDROPONICS(cont.)</a:t>
            </a:r>
            <a:endParaRPr lang="en-GB" sz="4800" dirty="0"/>
          </a:p>
        </p:txBody>
      </p:sp>
    </p:spTree>
    <p:extLst>
      <p:ext uri="{BB962C8B-B14F-4D97-AF65-F5344CB8AC3E}">
        <p14:creationId xmlns:p14="http://schemas.microsoft.com/office/powerpoint/2010/main" val="26692228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858</Words>
  <Application>Microsoft Office PowerPoint</Application>
  <PresentationFormat>Widescreen</PresentationFormat>
  <Paragraphs>428</Paragraphs>
  <Slides>50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9" baseType="lpstr">
      <vt:lpstr>Arial</vt:lpstr>
      <vt:lpstr>Calibri</vt:lpstr>
      <vt:lpstr>Calibri Light</vt:lpstr>
      <vt:lpstr>lato</vt:lpstr>
      <vt:lpstr>lato</vt:lpstr>
      <vt:lpstr>Roboto_Mono</vt:lpstr>
      <vt:lpstr>Verdana</vt:lpstr>
      <vt:lpstr>Wingdings</vt:lpstr>
      <vt:lpstr>Office Theme</vt:lpstr>
      <vt:lpstr>Bearing Hydroponics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LETTUCE WITH HYDROPONICS</vt:lpstr>
      <vt:lpstr>PowerPoint Presentation</vt:lpstr>
      <vt:lpstr>PowerPoint Presentation</vt:lpstr>
      <vt:lpstr>PowerPoint Presentation</vt:lpstr>
      <vt:lpstr>PowerPoint Presentation</vt:lpstr>
      <vt:lpstr>MELON WITH HYDROPONICS</vt:lpstr>
      <vt:lpstr>MELON WITH HYDROPONICS</vt:lpstr>
      <vt:lpstr>What is hydroponics? </vt:lpstr>
      <vt:lpstr>What is hydroponics? </vt:lpstr>
      <vt:lpstr>What is hydroponics? </vt:lpstr>
      <vt:lpstr>PowerPoint Presentation</vt:lpstr>
      <vt:lpstr>Hydroponics types </vt:lpstr>
      <vt:lpstr>Aeroponics</vt:lpstr>
      <vt:lpstr>NFT (Nutrient Film Technique)</vt:lpstr>
      <vt:lpstr>Drip Irrigation</vt:lpstr>
      <vt:lpstr>DFT (Deep Flow Technique)</vt:lpstr>
      <vt:lpstr>Growth factor </vt:lpstr>
      <vt:lpstr>PowerPoint Presentation</vt:lpstr>
      <vt:lpstr>pH </vt:lpstr>
      <vt:lpstr>pH </vt:lpstr>
      <vt:lpstr>Nutrient </vt:lpstr>
      <vt:lpstr>PowerPoint Presentation</vt:lpstr>
      <vt:lpstr>Example nutrient for lettuce 10 liters</vt:lpstr>
      <vt:lpstr>Example nutrient for lettuce 10 liters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Water management for Hydroponics</vt:lpstr>
      <vt:lpstr>PowerPoint Presentation</vt:lpstr>
      <vt:lpstr>Water management for Greenhouse Hydroponics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Bearing Hydroponics</dc:title>
  <dc:creator>rachot phuengsuk</dc:creator>
  <cp:lastModifiedBy>rachot phuengsuk</cp:lastModifiedBy>
  <cp:revision>1</cp:revision>
  <dcterms:created xsi:type="dcterms:W3CDTF">2020-06-11T16:21:09Z</dcterms:created>
  <dcterms:modified xsi:type="dcterms:W3CDTF">2020-06-11T16:21:48Z</dcterms:modified>
</cp:coreProperties>
</file>